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2.png"/><Relationship Id="rId5" Type="http://schemas.openxmlformats.org/officeDocument/2006/relationships/image" Target="../media/image-3-5.png"/><Relationship Id="rId6" Type="http://schemas.openxmlformats.org/officeDocument/2006/relationships/image" Target="../media/image-3-2.png"/><Relationship Id="rId7" Type="http://schemas.openxmlformats.org/officeDocument/2006/relationships/image" Target="../media/image-3-7.png"/><Relationship Id="rId8" Type="http://schemas.openxmlformats.org/officeDocument/2006/relationships/image" Target="../media/image-3-2.png"/><Relationship Id="rId9" Type="http://schemas.openxmlformats.org/officeDocument/2006/relationships/image" Target="../media/image-3-9.png"/><Relationship Id="rId10" Type="http://schemas.openxmlformats.org/officeDocument/2006/relationships/image" Target="../media/image-3-2.png"/><Relationship Id="rId11" Type="http://schemas.openxmlformats.org/officeDocument/2006/relationships/image" Target="../media/image-3-11.png"/><Relationship Id="rId12" Type="http://schemas.openxmlformats.org/officeDocument/2006/relationships/image" Target="../media/image-3-2.png"/><Relationship Id="rId13" Type="http://schemas.openxmlformats.org/officeDocument/2006/relationships/image" Target="../media/image-3-13.png"/><Relationship Id="rId14" Type="http://schemas.openxmlformats.org/officeDocument/2006/relationships/image" Target="../media/image-3-2.png"/><Relationship Id="rId15" Type="http://schemas.openxmlformats.org/officeDocument/2006/relationships/image" Target="../media/image-3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6283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188720" y="4663440"/>
            <a:ext cx="3291840" cy="3291840"/>
          </a:xfrm>
          <a:prstGeom prst="ellipse">
            <a:avLst/>
          </a:prstGeom>
          <a:solidFill>
            <a:srgbClr val="1F3A4D"/>
          </a:solidFill>
          <a:ln/>
        </p:spPr>
      </p:sp>
      <p:sp>
        <p:nvSpPr>
          <p:cNvPr id="3" name="Shape 1"/>
          <p:cNvSpPr/>
          <p:nvPr/>
        </p:nvSpPr>
        <p:spPr>
          <a:xfrm>
            <a:off x="-502920" y="5349240"/>
            <a:ext cx="1920240" cy="1920240"/>
          </a:xfrm>
          <a:prstGeom prst="ellipse">
            <a:avLst/>
          </a:prstGeom>
          <a:solidFill>
            <a:srgbClr val="EFB43A"/>
          </a:solidFill>
          <a:ln/>
        </p:spPr>
      </p:sp>
      <p:sp>
        <p:nvSpPr>
          <p:cNvPr id="4" name="Shape 2"/>
          <p:cNvSpPr/>
          <p:nvPr/>
        </p:nvSpPr>
        <p:spPr>
          <a:xfrm>
            <a:off x="822960" y="822960"/>
            <a:ext cx="310896" cy="310896"/>
          </a:xfrm>
          <a:prstGeom prst="roundRect">
            <a:avLst>
              <a:gd name="adj" fmla="val 26471"/>
            </a:avLst>
          </a:prstGeom>
          <a:solidFill>
            <a:srgbClr val="EFB43A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822960" y="137160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EFB4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TECH CONSULTING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2148840"/>
            <a:ext cx="9601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Regístrate como</a:t>
            </a:r>
            <a:endParaRPr lang="en-US" sz="44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2788920"/>
            <a:ext cx="9601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EFB4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Creador Afiliado</a:t>
            </a:r>
            <a:endParaRPr lang="en-US" sz="44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3611880"/>
            <a:ext cx="9601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AFC6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Guía visual, paso a paso, para tu solicitud en TikTok Shop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9692640" y="1234440"/>
            <a:ext cx="1554480" cy="1554480"/>
          </a:xfrm>
          <a:prstGeom prst="ellipse">
            <a:avLst/>
          </a:prstGeom>
          <a:solidFill>
            <a:srgbClr val="1F3A4D"/>
          </a:solidFill>
          <a:ln/>
        </p:spPr>
      </p:sp>
      <p:pic>
        <p:nvPicPr>
          <p:cNvPr id="10" name="Image 0" descr="/tmp/tiktok_pptx/icons/png/rou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81260" y="1623060"/>
            <a:ext cx="777240" cy="777240"/>
          </a:xfrm>
          <a:prstGeom prst="rect">
            <a:avLst/>
          </a:prstGeom>
        </p:spPr>
      </p:pic>
      <p:sp>
        <p:nvSpPr>
          <p:cNvPr id="11" name="Shape 8"/>
          <p:cNvSpPr/>
          <p:nvPr/>
        </p:nvSpPr>
        <p:spPr>
          <a:xfrm>
            <a:off x="822960" y="4343400"/>
            <a:ext cx="6766560" cy="566928"/>
          </a:xfrm>
          <a:prstGeom prst="roundRect">
            <a:avLst>
              <a:gd name="adj" fmla="val 16129"/>
            </a:avLst>
          </a:prstGeom>
          <a:solidFill>
            <a:srgbClr val="1F3A4D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1005840" y="4343400"/>
            <a:ext cx="6400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DCE8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Aplica para México, Estados Unidos, Unión Europea y Reino Unido</a:t>
            </a:r>
            <a:endParaRPr lang="en-US" sz="1250" dirty="0"/>
          </a:p>
        </p:txBody>
      </p:sp>
      <p:sp>
        <p:nvSpPr>
          <p:cNvPr id="13" name="Text 10"/>
          <p:cNvSpPr txBox="1"/>
          <p:nvPr/>
        </p:nvSpPr>
        <p:spPr>
          <a:xfrm>
            <a:off x="1737360" y="6263640"/>
            <a:ext cx="9509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7C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Complemento visual  ·  Edición de referencia: agosto de 2026</a:t>
            </a:r>
            <a:endParaRPr lang="en-US" sz="1100" dirty="0"/>
          </a:p>
        </p:txBody>
      </p:sp>
      <p:sp>
        <p:nvSpPr>
          <p:cNvPr id="14" name="Text 11"/>
          <p:cNvSpPr txBox="1"/>
          <p:nvPr/>
        </p:nvSpPr>
        <p:spPr>
          <a:xfrm>
            <a:off x="1737360" y="6510528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7C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REGISTRO COMO CREADOR AFILIADO · TIKTOK SHOP</a:t>
            </a:r>
            <a:endParaRPr lang="en-US" sz="800" dirty="0"/>
          </a:p>
        </p:txBody>
      </p:sp>
      <p:sp>
        <p:nvSpPr>
          <p:cNvPr id="15" name="Text 12"/>
          <p:cNvSpPr txBox="1"/>
          <p:nvPr/>
        </p:nvSpPr>
        <p:spPr>
          <a:xfrm>
            <a:off x="11231575" y="651052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7C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45720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C98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EMPEZAR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02920" y="713232"/>
            <a:ext cx="10789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628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¿Cumples los requisitos?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502920" y="1600200"/>
            <a:ext cx="2651760" cy="3246120"/>
          </a:xfrm>
          <a:prstGeom prst="roundRect">
            <a:avLst>
              <a:gd name="adj" fmla="val 3448"/>
            </a:avLst>
          </a:prstGeom>
          <a:solidFill>
            <a:srgbClr val="1F3A4D"/>
          </a:solidFill>
          <a:ln/>
        </p:spPr>
      </p:sp>
      <p:sp>
        <p:nvSpPr>
          <p:cNvPr id="5" name="Shape 3"/>
          <p:cNvSpPr/>
          <p:nvPr/>
        </p:nvSpPr>
        <p:spPr>
          <a:xfrm>
            <a:off x="1348740" y="1920240"/>
            <a:ext cx="960120" cy="960120"/>
          </a:xfrm>
          <a:prstGeom prst="ellipse">
            <a:avLst/>
          </a:prstGeom>
          <a:solidFill>
            <a:srgbClr val="0E1D2B"/>
          </a:solidFill>
          <a:ln/>
        </p:spPr>
      </p:sp>
      <p:pic>
        <p:nvPicPr>
          <p:cNvPr id="6" name="Image 0" descr="/tmp/tiktok_pptx/icons/png/idcar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88770" y="2160270"/>
            <a:ext cx="480060" cy="48006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667512" y="3063240"/>
            <a:ext cx="232257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EFB4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 años o más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04088" y="3703320"/>
            <a:ext cx="224942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todos los mercados analizados.</a:t>
            </a:r>
            <a:endParaRPr lang="en-US" sz="1150" dirty="0"/>
          </a:p>
        </p:txBody>
      </p:sp>
      <p:sp>
        <p:nvSpPr>
          <p:cNvPr id="9" name="Shape 6"/>
          <p:cNvSpPr/>
          <p:nvPr/>
        </p:nvSpPr>
        <p:spPr>
          <a:xfrm>
            <a:off x="3319272" y="1600200"/>
            <a:ext cx="2651760" cy="3246120"/>
          </a:xfrm>
          <a:prstGeom prst="roundRect">
            <a:avLst>
              <a:gd name="adj" fmla="val 3448"/>
            </a:avLst>
          </a:prstGeom>
          <a:solidFill>
            <a:srgbClr val="2C4A5C"/>
          </a:solidFill>
          <a:ln/>
        </p:spPr>
      </p:sp>
      <p:sp>
        <p:nvSpPr>
          <p:cNvPr id="10" name="Shape 7"/>
          <p:cNvSpPr/>
          <p:nvPr/>
        </p:nvSpPr>
        <p:spPr>
          <a:xfrm>
            <a:off x="4165092" y="1920240"/>
            <a:ext cx="960120" cy="960120"/>
          </a:xfrm>
          <a:prstGeom prst="ellipse">
            <a:avLst/>
          </a:prstGeom>
          <a:solidFill>
            <a:srgbClr val="0E1D2B"/>
          </a:solidFill>
          <a:ln/>
        </p:spPr>
      </p:sp>
      <p:pic>
        <p:nvPicPr>
          <p:cNvPr id="11" name="Image 1" descr="/tmp/tiktok_pptx/icons/png/usergear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5122" y="2160270"/>
            <a:ext cx="480060" cy="48006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3483864" y="3063240"/>
            <a:ext cx="232257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EFB4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Cuenta de creador</a:t>
            </a:r>
            <a:endParaRPr lang="en-US" sz="1500" dirty="0"/>
          </a:p>
        </p:txBody>
      </p:sp>
      <p:sp>
        <p:nvSpPr>
          <p:cNvPr id="13" name="Text 9"/>
          <p:cNvSpPr txBox="1"/>
          <p:nvPr/>
        </p:nvSpPr>
        <p:spPr>
          <a:xfrm>
            <a:off x="3520440" y="3703320"/>
            <a:ext cx="224942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Las cuentas Business no son elegibles.</a:t>
            </a:r>
            <a:endParaRPr lang="en-US" sz="1150" dirty="0"/>
          </a:p>
        </p:txBody>
      </p:sp>
      <p:sp>
        <p:nvSpPr>
          <p:cNvPr id="14" name="Shape 10"/>
          <p:cNvSpPr/>
          <p:nvPr/>
        </p:nvSpPr>
        <p:spPr>
          <a:xfrm>
            <a:off x="6135624" y="1600200"/>
            <a:ext cx="2651760" cy="3246120"/>
          </a:xfrm>
          <a:prstGeom prst="roundRect">
            <a:avLst>
              <a:gd name="adj" fmla="val 3448"/>
            </a:avLst>
          </a:prstGeom>
          <a:solidFill>
            <a:srgbClr val="1F3A4D"/>
          </a:solidFill>
          <a:ln/>
        </p:spPr>
      </p:sp>
      <p:sp>
        <p:nvSpPr>
          <p:cNvPr id="15" name="Shape 11"/>
          <p:cNvSpPr/>
          <p:nvPr/>
        </p:nvSpPr>
        <p:spPr>
          <a:xfrm>
            <a:off x="6981444" y="1920240"/>
            <a:ext cx="960120" cy="960120"/>
          </a:xfrm>
          <a:prstGeom prst="ellipse">
            <a:avLst/>
          </a:prstGeom>
          <a:solidFill>
            <a:srgbClr val="0E1D2B"/>
          </a:solidFill>
          <a:ln/>
        </p:spPr>
      </p:sp>
      <p:pic>
        <p:nvPicPr>
          <p:cNvPr id="16" name="Image 2" descr="/tmp/tiktok_pptx/icons/png/users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1474" y="2160270"/>
            <a:ext cx="480060" cy="480060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6300216" y="3063240"/>
            <a:ext cx="232257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EFB4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Seguidores mínimos</a:t>
            </a:r>
            <a:endParaRPr lang="en-US" sz="1500" dirty="0"/>
          </a:p>
        </p:txBody>
      </p:sp>
      <p:sp>
        <p:nvSpPr>
          <p:cNvPr id="18" name="Text 13"/>
          <p:cNvSpPr txBox="1"/>
          <p:nvPr/>
        </p:nvSpPr>
        <p:spPr>
          <a:xfrm>
            <a:off x="6336792" y="3703320"/>
            <a:ext cx="224942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México: 2,000 · EUA / UE / RU: ~1,000.</a:t>
            </a:r>
            <a:endParaRPr lang="en-US" sz="1150" dirty="0"/>
          </a:p>
        </p:txBody>
      </p:sp>
      <p:sp>
        <p:nvSpPr>
          <p:cNvPr id="19" name="Shape 14"/>
          <p:cNvSpPr/>
          <p:nvPr/>
        </p:nvSpPr>
        <p:spPr>
          <a:xfrm>
            <a:off x="8951976" y="1600200"/>
            <a:ext cx="2651760" cy="3246120"/>
          </a:xfrm>
          <a:prstGeom prst="roundRect">
            <a:avLst>
              <a:gd name="adj" fmla="val 3448"/>
            </a:avLst>
          </a:prstGeom>
          <a:solidFill>
            <a:srgbClr val="2C4A5C"/>
          </a:solidFill>
          <a:ln/>
        </p:spPr>
      </p:sp>
      <p:sp>
        <p:nvSpPr>
          <p:cNvPr id="20" name="Shape 15"/>
          <p:cNvSpPr/>
          <p:nvPr/>
        </p:nvSpPr>
        <p:spPr>
          <a:xfrm>
            <a:off x="9797796" y="1920240"/>
            <a:ext cx="960120" cy="960120"/>
          </a:xfrm>
          <a:prstGeom prst="ellipse">
            <a:avLst/>
          </a:prstGeom>
          <a:solidFill>
            <a:srgbClr val="0E1D2B"/>
          </a:solidFill>
          <a:ln/>
        </p:spPr>
      </p:sp>
      <p:pic>
        <p:nvPicPr>
          <p:cNvPr id="21" name="Image 3" descr="/tmp/tiktok_pptx/icons/png/shiel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37826" y="2160270"/>
            <a:ext cx="480060" cy="480060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9116568" y="3063240"/>
            <a:ext cx="232257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EFB4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Cuenta en buen estado</a:t>
            </a:r>
            <a:endParaRPr lang="en-US" sz="1500" dirty="0"/>
          </a:p>
        </p:txBody>
      </p:sp>
      <p:sp>
        <p:nvSpPr>
          <p:cNvPr id="23" name="Text 17"/>
          <p:cNvSpPr txBox="1"/>
          <p:nvPr/>
        </p:nvSpPr>
        <p:spPr>
          <a:xfrm>
            <a:off x="9153144" y="3703320"/>
            <a:ext cx="224942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 permisos de e-commerce revocados.</a:t>
            </a:r>
            <a:endParaRPr lang="en-US" sz="1150" dirty="0"/>
          </a:p>
        </p:txBody>
      </p:sp>
      <p:sp>
        <p:nvSpPr>
          <p:cNvPr id="24" name="Text 18"/>
          <p:cNvSpPr txBox="1"/>
          <p:nvPr/>
        </p:nvSpPr>
        <p:spPr>
          <a:xfrm>
            <a:off x="502920" y="5166360"/>
            <a:ext cx="1118311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ya cumples con esto, el registro toma solo unos minutos: lo que sigue es esperar la revisión.</a:t>
            </a:r>
            <a:endParaRPr lang="en-US" sz="1300" dirty="0"/>
          </a:p>
        </p:txBody>
      </p:sp>
      <p:sp>
        <p:nvSpPr>
          <p:cNvPr id="25" name="Text 19"/>
          <p:cNvSpPr txBox="1"/>
          <p:nvPr/>
        </p:nvSpPr>
        <p:spPr>
          <a:xfrm>
            <a:off x="502920" y="6510528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REGISTRO COMO CREADOR AFILIADO · TIKTOK SHOP</a:t>
            </a:r>
            <a:endParaRPr lang="en-US" sz="800" dirty="0"/>
          </a:p>
        </p:txBody>
      </p:sp>
      <p:sp>
        <p:nvSpPr>
          <p:cNvPr id="26" name="Text 20"/>
          <p:cNvSpPr txBox="1"/>
          <p:nvPr/>
        </p:nvSpPr>
        <p:spPr>
          <a:xfrm>
            <a:off x="11231575" y="651052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45720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C98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VISTA GENERAL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02920" y="713232"/>
            <a:ext cx="10789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628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camino en 8 pasos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911200" y="2148840"/>
            <a:ext cx="960120" cy="960120"/>
          </a:xfrm>
          <a:prstGeom prst="ellipse">
            <a:avLst/>
          </a:prstGeom>
          <a:solidFill>
            <a:srgbClr val="1F3A4D"/>
          </a:solidFill>
          <a:ln/>
        </p:spPr>
      </p:sp>
      <p:pic>
        <p:nvPicPr>
          <p:cNvPr id="5" name="Image 0" descr="/tmp/tiktok_pptx/icons/png/usergea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51230" y="2388870"/>
            <a:ext cx="480060" cy="48006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1578712" y="2057400"/>
            <a:ext cx="292608" cy="292608"/>
          </a:xfrm>
          <a:prstGeom prst="ellipse">
            <a:avLst/>
          </a:prstGeom>
          <a:solidFill>
            <a:srgbClr val="EFB43A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1578712" y="205740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628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682600" y="3246120"/>
            <a:ext cx="1417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1628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Cuenta de</a:t>
            </a:r>
            <a:endParaRPr lang="en-US" sz="950" dirty="0"/>
          </a:p>
          <a:p>
            <a:pPr algn="ctr" indent="0" marL="0">
              <a:buNone/>
            </a:pPr>
            <a:r>
              <a:rPr lang="en-US" sz="950" b="1" dirty="0">
                <a:solidFill>
                  <a:srgbClr val="1628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creador</a:t>
            </a:r>
            <a:endParaRPr lang="en-US" sz="950" dirty="0"/>
          </a:p>
        </p:txBody>
      </p:sp>
      <p:pic>
        <p:nvPicPr>
          <p:cNvPr id="9" name="Image 1" descr="/tmp/tiktok_pptx/icons/png/arrowright.png">    </p:cNvPr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1898752" y="2491740"/>
            <a:ext cx="329184" cy="274320"/>
          </a:xfrm>
          <a:prstGeom prst="rect">
            <a:avLst/>
          </a:prstGeom>
        </p:spPr>
      </p:pic>
      <p:sp>
        <p:nvSpPr>
          <p:cNvPr id="10" name="Shape 6"/>
          <p:cNvSpPr/>
          <p:nvPr/>
        </p:nvSpPr>
        <p:spPr>
          <a:xfrm>
            <a:off x="2255368" y="2148840"/>
            <a:ext cx="960120" cy="960120"/>
          </a:xfrm>
          <a:prstGeom prst="ellipse">
            <a:avLst/>
          </a:prstGeom>
          <a:solidFill>
            <a:srgbClr val="2C4A5C"/>
          </a:solidFill>
          <a:ln/>
        </p:spPr>
      </p:sp>
      <p:pic>
        <p:nvPicPr>
          <p:cNvPr id="11" name="Image 2" descr="/tmp/tiktok_pptx/icons/png/bars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5398" y="2388870"/>
            <a:ext cx="480060" cy="480060"/>
          </a:xfrm>
          <a:prstGeom prst="rect">
            <a:avLst/>
          </a:prstGeom>
        </p:spPr>
      </p:pic>
      <p:sp>
        <p:nvSpPr>
          <p:cNvPr id="12" name="Shape 7"/>
          <p:cNvSpPr/>
          <p:nvPr/>
        </p:nvSpPr>
        <p:spPr>
          <a:xfrm>
            <a:off x="2922880" y="2057400"/>
            <a:ext cx="292608" cy="292608"/>
          </a:xfrm>
          <a:prstGeom prst="ellipse">
            <a:avLst/>
          </a:prstGeom>
          <a:solidFill>
            <a:srgbClr val="EFB43A"/>
          </a:solidFill>
          <a:ln/>
        </p:spPr>
      </p:sp>
      <p:sp>
        <p:nvSpPr>
          <p:cNvPr id="13" name="Text 8"/>
          <p:cNvSpPr txBox="1"/>
          <p:nvPr/>
        </p:nvSpPr>
        <p:spPr>
          <a:xfrm>
            <a:off x="2922880" y="205740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628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  <p:sp>
        <p:nvSpPr>
          <p:cNvPr id="14" name="Text 9"/>
          <p:cNvSpPr txBox="1"/>
          <p:nvPr/>
        </p:nvSpPr>
        <p:spPr>
          <a:xfrm>
            <a:off x="2026768" y="3246120"/>
            <a:ext cx="1417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1628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TikTok</a:t>
            </a:r>
            <a:endParaRPr lang="en-US" sz="950" dirty="0"/>
          </a:p>
          <a:p>
            <a:pPr algn="ctr" indent="0" marL="0">
              <a:buNone/>
            </a:pPr>
            <a:r>
              <a:rPr lang="en-US" sz="950" b="1" dirty="0">
                <a:solidFill>
                  <a:srgbClr val="1628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Studio</a:t>
            </a:r>
            <a:endParaRPr lang="en-US" sz="950" dirty="0"/>
          </a:p>
        </p:txBody>
      </p:sp>
      <p:pic>
        <p:nvPicPr>
          <p:cNvPr id="15" name="Image 3" descr="/tmp/tiktok_pptx/icons/png/arrowright.png">    </p:cNvPr>
          <p:cNvPicPr>
            <a:picLocks noChangeAspect="1"/>
          </p:cNvPicPr>
          <p:nvPr/>
        </p:nvPicPr>
        <p:blipFill>
          <a:blip r:embed="rId4">
            <a:alphaModFix amt="70000"/>
          </a:blip>
          <a:stretch>
            <a:fillRect/>
          </a:stretch>
        </p:blipFill>
        <p:spPr>
          <a:xfrm>
            <a:off x="3242920" y="2491740"/>
            <a:ext cx="329184" cy="274320"/>
          </a:xfrm>
          <a:prstGeom prst="rect">
            <a:avLst/>
          </a:prstGeom>
        </p:spPr>
      </p:pic>
      <p:sp>
        <p:nvSpPr>
          <p:cNvPr id="16" name="Shape 10"/>
          <p:cNvSpPr/>
          <p:nvPr/>
        </p:nvSpPr>
        <p:spPr>
          <a:xfrm>
            <a:off x="3599536" y="2148840"/>
            <a:ext cx="960120" cy="960120"/>
          </a:xfrm>
          <a:prstGeom prst="ellipse">
            <a:avLst/>
          </a:prstGeom>
          <a:solidFill>
            <a:srgbClr val="1F3A4D"/>
          </a:solidFill>
          <a:ln/>
        </p:spPr>
      </p:sp>
      <p:pic>
        <p:nvPicPr>
          <p:cNvPr id="17" name="Image 4" descr="/tmp/tiktok_pptx/icons/png/sack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39566" y="2388870"/>
            <a:ext cx="480060" cy="480060"/>
          </a:xfrm>
          <a:prstGeom prst="rect">
            <a:avLst/>
          </a:prstGeom>
        </p:spPr>
      </p:pic>
      <p:sp>
        <p:nvSpPr>
          <p:cNvPr id="18" name="Shape 11"/>
          <p:cNvSpPr/>
          <p:nvPr/>
        </p:nvSpPr>
        <p:spPr>
          <a:xfrm>
            <a:off x="4267048" y="2057400"/>
            <a:ext cx="292608" cy="292608"/>
          </a:xfrm>
          <a:prstGeom prst="ellipse">
            <a:avLst/>
          </a:prstGeom>
          <a:solidFill>
            <a:srgbClr val="EFB43A"/>
          </a:solidFill>
          <a:ln/>
        </p:spPr>
      </p:sp>
      <p:sp>
        <p:nvSpPr>
          <p:cNvPr id="19" name="Text 12"/>
          <p:cNvSpPr txBox="1"/>
          <p:nvPr/>
        </p:nvSpPr>
        <p:spPr>
          <a:xfrm>
            <a:off x="4267048" y="205740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628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  <p:sp>
        <p:nvSpPr>
          <p:cNvPr id="20" name="Text 13"/>
          <p:cNvSpPr txBox="1"/>
          <p:nvPr/>
        </p:nvSpPr>
        <p:spPr>
          <a:xfrm>
            <a:off x="3370936" y="3246120"/>
            <a:ext cx="1417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1628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Shop para</a:t>
            </a:r>
            <a:endParaRPr lang="en-US" sz="950" dirty="0"/>
          </a:p>
          <a:p>
            <a:pPr algn="ctr" indent="0" marL="0">
              <a:buNone/>
            </a:pPr>
            <a:r>
              <a:rPr lang="en-US" sz="950" b="1" dirty="0">
                <a:solidFill>
                  <a:srgbClr val="1628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creadores</a:t>
            </a:r>
            <a:endParaRPr lang="en-US" sz="950" dirty="0"/>
          </a:p>
        </p:txBody>
      </p:sp>
      <p:pic>
        <p:nvPicPr>
          <p:cNvPr id="21" name="Image 5" descr="/tmp/tiktok_pptx/icons/png/arrowright.png">    </p:cNvPr>
          <p:cNvPicPr>
            <a:picLocks noChangeAspect="1"/>
          </p:cNvPicPr>
          <p:nvPr/>
        </p:nvPicPr>
        <p:blipFill>
          <a:blip r:embed="rId6">
            <a:alphaModFix amt="70000"/>
          </a:blip>
          <a:stretch>
            <a:fillRect/>
          </a:stretch>
        </p:blipFill>
        <p:spPr>
          <a:xfrm>
            <a:off x="4587088" y="2491740"/>
            <a:ext cx="329184" cy="274320"/>
          </a:xfrm>
          <a:prstGeom prst="rect">
            <a:avLst/>
          </a:prstGeom>
        </p:spPr>
      </p:pic>
      <p:sp>
        <p:nvSpPr>
          <p:cNvPr id="22" name="Shape 14"/>
          <p:cNvSpPr/>
          <p:nvPr/>
        </p:nvSpPr>
        <p:spPr>
          <a:xfrm>
            <a:off x="4943704" y="2148840"/>
            <a:ext cx="960120" cy="960120"/>
          </a:xfrm>
          <a:prstGeom prst="ellipse">
            <a:avLst/>
          </a:prstGeom>
          <a:solidFill>
            <a:srgbClr val="2C4A5C"/>
          </a:solidFill>
          <a:ln/>
        </p:spPr>
      </p:sp>
      <p:pic>
        <p:nvPicPr>
          <p:cNvPr id="23" name="Image 6" descr="/tmp/tiktok_pptx/icons/png/clipboardcheck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83734" y="2388870"/>
            <a:ext cx="480060" cy="480060"/>
          </a:xfrm>
          <a:prstGeom prst="rect">
            <a:avLst/>
          </a:prstGeom>
        </p:spPr>
      </p:pic>
      <p:sp>
        <p:nvSpPr>
          <p:cNvPr id="24" name="Shape 15"/>
          <p:cNvSpPr/>
          <p:nvPr/>
        </p:nvSpPr>
        <p:spPr>
          <a:xfrm>
            <a:off x="5611216" y="2057400"/>
            <a:ext cx="292608" cy="292608"/>
          </a:xfrm>
          <a:prstGeom prst="ellipse">
            <a:avLst/>
          </a:prstGeom>
          <a:solidFill>
            <a:srgbClr val="EFB43A"/>
          </a:solidFill>
          <a:ln/>
        </p:spPr>
      </p:sp>
      <p:sp>
        <p:nvSpPr>
          <p:cNvPr id="25" name="Text 16"/>
          <p:cNvSpPr txBox="1"/>
          <p:nvPr/>
        </p:nvSpPr>
        <p:spPr>
          <a:xfrm>
            <a:off x="5611216" y="205740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628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  <p:sp>
        <p:nvSpPr>
          <p:cNvPr id="26" name="Text 17"/>
          <p:cNvSpPr txBox="1"/>
          <p:nvPr/>
        </p:nvSpPr>
        <p:spPr>
          <a:xfrm>
            <a:off x="4715104" y="3246120"/>
            <a:ext cx="1417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1628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Checklist y</a:t>
            </a:r>
            <a:endParaRPr lang="en-US" sz="950" dirty="0"/>
          </a:p>
          <a:p>
            <a:pPr algn="ctr" indent="0" marL="0">
              <a:buNone/>
            </a:pPr>
            <a:r>
              <a:rPr lang="en-US" sz="950" b="1" dirty="0">
                <a:solidFill>
                  <a:srgbClr val="1628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solicitud</a:t>
            </a:r>
            <a:endParaRPr lang="en-US" sz="950" dirty="0"/>
          </a:p>
        </p:txBody>
      </p:sp>
      <p:pic>
        <p:nvPicPr>
          <p:cNvPr id="27" name="Image 7" descr="/tmp/tiktok_pptx/icons/png/arrowright.png">    </p:cNvPr>
          <p:cNvPicPr>
            <a:picLocks noChangeAspect="1"/>
          </p:cNvPicPr>
          <p:nvPr/>
        </p:nvPicPr>
        <p:blipFill>
          <a:blip r:embed="rId8">
            <a:alphaModFix amt="70000"/>
          </a:blip>
          <a:stretch>
            <a:fillRect/>
          </a:stretch>
        </p:blipFill>
        <p:spPr>
          <a:xfrm>
            <a:off x="5931256" y="2491740"/>
            <a:ext cx="329184" cy="274320"/>
          </a:xfrm>
          <a:prstGeom prst="rect">
            <a:avLst/>
          </a:prstGeom>
        </p:spPr>
      </p:pic>
      <p:sp>
        <p:nvSpPr>
          <p:cNvPr id="28" name="Shape 18"/>
          <p:cNvSpPr/>
          <p:nvPr/>
        </p:nvSpPr>
        <p:spPr>
          <a:xfrm>
            <a:off x="6287872" y="2148840"/>
            <a:ext cx="960120" cy="960120"/>
          </a:xfrm>
          <a:prstGeom prst="ellipse">
            <a:avLst/>
          </a:prstGeom>
          <a:solidFill>
            <a:srgbClr val="1F3A4D"/>
          </a:solidFill>
          <a:ln/>
        </p:spPr>
      </p:sp>
      <p:pic>
        <p:nvPicPr>
          <p:cNvPr id="29" name="Image 8" descr="/tmp/tiktok_pptx/icons/png/hourglass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27902" y="2388870"/>
            <a:ext cx="480060" cy="480060"/>
          </a:xfrm>
          <a:prstGeom prst="rect">
            <a:avLst/>
          </a:prstGeom>
        </p:spPr>
      </p:pic>
      <p:sp>
        <p:nvSpPr>
          <p:cNvPr id="30" name="Shape 19"/>
          <p:cNvSpPr/>
          <p:nvPr/>
        </p:nvSpPr>
        <p:spPr>
          <a:xfrm>
            <a:off x="6955384" y="2057400"/>
            <a:ext cx="292608" cy="292608"/>
          </a:xfrm>
          <a:prstGeom prst="ellipse">
            <a:avLst/>
          </a:prstGeom>
          <a:solidFill>
            <a:srgbClr val="EFB43A"/>
          </a:solidFill>
          <a:ln/>
        </p:spPr>
      </p:sp>
      <p:sp>
        <p:nvSpPr>
          <p:cNvPr id="31" name="Text 20"/>
          <p:cNvSpPr txBox="1"/>
          <p:nvPr/>
        </p:nvSpPr>
        <p:spPr>
          <a:xfrm>
            <a:off x="6955384" y="205740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628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  <p:sp>
        <p:nvSpPr>
          <p:cNvPr id="32" name="Text 21"/>
          <p:cNvSpPr txBox="1"/>
          <p:nvPr/>
        </p:nvSpPr>
        <p:spPr>
          <a:xfrm>
            <a:off x="6059272" y="3246120"/>
            <a:ext cx="1417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1628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Revisión</a:t>
            </a:r>
            <a:endParaRPr lang="en-US" sz="950" dirty="0"/>
          </a:p>
        </p:txBody>
      </p:sp>
      <p:pic>
        <p:nvPicPr>
          <p:cNvPr id="33" name="Image 9" descr="/tmp/tiktok_pptx/icons/png/arrowright.png">    </p:cNvPr>
          <p:cNvPicPr>
            <a:picLocks noChangeAspect="1"/>
          </p:cNvPicPr>
          <p:nvPr/>
        </p:nvPicPr>
        <p:blipFill>
          <a:blip r:embed="rId10">
            <a:alphaModFix amt="70000"/>
          </a:blip>
          <a:stretch>
            <a:fillRect/>
          </a:stretch>
        </p:blipFill>
        <p:spPr>
          <a:xfrm>
            <a:off x="7275424" y="2491740"/>
            <a:ext cx="329184" cy="274320"/>
          </a:xfrm>
          <a:prstGeom prst="rect">
            <a:avLst/>
          </a:prstGeom>
        </p:spPr>
      </p:pic>
      <p:sp>
        <p:nvSpPr>
          <p:cNvPr id="34" name="Shape 22"/>
          <p:cNvSpPr/>
          <p:nvPr/>
        </p:nvSpPr>
        <p:spPr>
          <a:xfrm>
            <a:off x="7632040" y="2148840"/>
            <a:ext cx="960120" cy="960120"/>
          </a:xfrm>
          <a:prstGeom prst="ellipse">
            <a:avLst/>
          </a:prstGeom>
          <a:solidFill>
            <a:srgbClr val="2C4A5C"/>
          </a:solidFill>
          <a:ln/>
        </p:spPr>
      </p:sp>
      <p:pic>
        <p:nvPicPr>
          <p:cNvPr id="35" name="Image 10" descr="/tmp/tiktok_pptx/icons/png/idcar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872070" y="2388870"/>
            <a:ext cx="480060" cy="480060"/>
          </a:xfrm>
          <a:prstGeom prst="rect">
            <a:avLst/>
          </a:prstGeom>
        </p:spPr>
      </p:pic>
      <p:sp>
        <p:nvSpPr>
          <p:cNvPr id="36" name="Shape 23"/>
          <p:cNvSpPr/>
          <p:nvPr/>
        </p:nvSpPr>
        <p:spPr>
          <a:xfrm>
            <a:off x="8299552" y="2057400"/>
            <a:ext cx="292608" cy="292608"/>
          </a:xfrm>
          <a:prstGeom prst="ellipse">
            <a:avLst/>
          </a:prstGeom>
          <a:solidFill>
            <a:srgbClr val="EFB43A"/>
          </a:solidFill>
          <a:ln/>
        </p:spPr>
      </p:sp>
      <p:sp>
        <p:nvSpPr>
          <p:cNvPr id="37" name="Text 24"/>
          <p:cNvSpPr txBox="1"/>
          <p:nvPr/>
        </p:nvSpPr>
        <p:spPr>
          <a:xfrm>
            <a:off x="8299552" y="205740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628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  <p:sp>
        <p:nvSpPr>
          <p:cNvPr id="38" name="Text 25"/>
          <p:cNvSpPr txBox="1"/>
          <p:nvPr/>
        </p:nvSpPr>
        <p:spPr>
          <a:xfrm>
            <a:off x="7403440" y="3246120"/>
            <a:ext cx="1417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1628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Identidad y</a:t>
            </a:r>
            <a:endParaRPr lang="en-US" sz="950" dirty="0"/>
          </a:p>
          <a:p>
            <a:pPr algn="ctr" indent="0" marL="0">
              <a:buNone/>
            </a:pPr>
            <a:r>
              <a:rPr lang="en-US" sz="950" b="1" dirty="0">
                <a:solidFill>
                  <a:srgbClr val="1628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edad</a:t>
            </a:r>
            <a:endParaRPr lang="en-US" sz="950" dirty="0"/>
          </a:p>
        </p:txBody>
      </p:sp>
      <p:pic>
        <p:nvPicPr>
          <p:cNvPr id="39" name="Image 11" descr="/tmp/tiktok_pptx/icons/png/arrowright.png">    </p:cNvPr>
          <p:cNvPicPr>
            <a:picLocks noChangeAspect="1"/>
          </p:cNvPicPr>
          <p:nvPr/>
        </p:nvPicPr>
        <p:blipFill>
          <a:blip r:embed="rId12">
            <a:alphaModFix amt="70000"/>
          </a:blip>
          <a:stretch>
            <a:fillRect/>
          </a:stretch>
        </p:blipFill>
        <p:spPr>
          <a:xfrm>
            <a:off x="8619592" y="2491740"/>
            <a:ext cx="329184" cy="274320"/>
          </a:xfrm>
          <a:prstGeom prst="rect">
            <a:avLst/>
          </a:prstGeom>
        </p:spPr>
      </p:pic>
      <p:sp>
        <p:nvSpPr>
          <p:cNvPr id="40" name="Shape 26"/>
          <p:cNvSpPr/>
          <p:nvPr/>
        </p:nvSpPr>
        <p:spPr>
          <a:xfrm>
            <a:off x="8976208" y="2148840"/>
            <a:ext cx="960120" cy="960120"/>
          </a:xfrm>
          <a:prstGeom prst="ellipse">
            <a:avLst/>
          </a:prstGeom>
          <a:solidFill>
            <a:srgbClr val="1F3A4D"/>
          </a:solidFill>
          <a:ln/>
        </p:spPr>
      </p:sp>
      <p:pic>
        <p:nvPicPr>
          <p:cNvPr id="41" name="Image 12" descr="/tmp/tiktok_pptx/icons/png/bank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216238" y="2388870"/>
            <a:ext cx="480060" cy="480060"/>
          </a:xfrm>
          <a:prstGeom prst="rect">
            <a:avLst/>
          </a:prstGeom>
        </p:spPr>
      </p:pic>
      <p:sp>
        <p:nvSpPr>
          <p:cNvPr id="42" name="Shape 27"/>
          <p:cNvSpPr/>
          <p:nvPr/>
        </p:nvSpPr>
        <p:spPr>
          <a:xfrm>
            <a:off x="9643720" y="2057400"/>
            <a:ext cx="292608" cy="292608"/>
          </a:xfrm>
          <a:prstGeom prst="ellipse">
            <a:avLst/>
          </a:prstGeom>
          <a:solidFill>
            <a:srgbClr val="EFB43A"/>
          </a:solidFill>
          <a:ln/>
        </p:spPr>
      </p:sp>
      <p:sp>
        <p:nvSpPr>
          <p:cNvPr id="43" name="Text 28"/>
          <p:cNvSpPr txBox="1"/>
          <p:nvPr/>
        </p:nvSpPr>
        <p:spPr>
          <a:xfrm>
            <a:off x="9643720" y="205740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628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  <p:sp>
        <p:nvSpPr>
          <p:cNvPr id="44" name="Text 29"/>
          <p:cNvSpPr txBox="1"/>
          <p:nvPr/>
        </p:nvSpPr>
        <p:spPr>
          <a:xfrm>
            <a:off x="8747608" y="3246120"/>
            <a:ext cx="1417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1628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Cuenta de</a:t>
            </a:r>
            <a:endParaRPr lang="en-US" sz="950" dirty="0"/>
          </a:p>
          <a:p>
            <a:pPr algn="ctr" indent="0" marL="0">
              <a:buNone/>
            </a:pPr>
            <a:r>
              <a:rPr lang="en-US" sz="950" b="1" dirty="0">
                <a:solidFill>
                  <a:srgbClr val="1628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comisiones</a:t>
            </a:r>
            <a:endParaRPr lang="en-US" sz="950" dirty="0"/>
          </a:p>
        </p:txBody>
      </p:sp>
      <p:pic>
        <p:nvPicPr>
          <p:cNvPr id="45" name="Image 13" descr="/tmp/tiktok_pptx/icons/png/arrowright.png">    </p:cNvPr>
          <p:cNvPicPr>
            <a:picLocks noChangeAspect="1"/>
          </p:cNvPicPr>
          <p:nvPr/>
        </p:nvPicPr>
        <p:blipFill>
          <a:blip r:embed="rId14">
            <a:alphaModFix amt="70000"/>
          </a:blip>
          <a:stretch>
            <a:fillRect/>
          </a:stretch>
        </p:blipFill>
        <p:spPr>
          <a:xfrm>
            <a:off x="9963760" y="2491740"/>
            <a:ext cx="329184" cy="274320"/>
          </a:xfrm>
          <a:prstGeom prst="rect">
            <a:avLst/>
          </a:prstGeom>
        </p:spPr>
      </p:pic>
      <p:sp>
        <p:nvSpPr>
          <p:cNvPr id="46" name="Shape 30"/>
          <p:cNvSpPr/>
          <p:nvPr/>
        </p:nvSpPr>
        <p:spPr>
          <a:xfrm>
            <a:off x="10320376" y="2148840"/>
            <a:ext cx="960120" cy="960120"/>
          </a:xfrm>
          <a:prstGeom prst="ellipse">
            <a:avLst/>
          </a:prstGeom>
          <a:solidFill>
            <a:srgbClr val="2C4A5C"/>
          </a:solidFill>
          <a:ln/>
        </p:spPr>
      </p:sp>
      <p:pic>
        <p:nvPicPr>
          <p:cNvPr id="47" name="Image 14" descr="/tmp/tiktok_pptx/icons/png/store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560406" y="2388870"/>
            <a:ext cx="480060" cy="480060"/>
          </a:xfrm>
          <a:prstGeom prst="rect">
            <a:avLst/>
          </a:prstGeom>
        </p:spPr>
      </p:pic>
      <p:sp>
        <p:nvSpPr>
          <p:cNvPr id="48" name="Shape 31"/>
          <p:cNvSpPr/>
          <p:nvPr/>
        </p:nvSpPr>
        <p:spPr>
          <a:xfrm>
            <a:off x="10987888" y="2057400"/>
            <a:ext cx="292608" cy="292608"/>
          </a:xfrm>
          <a:prstGeom prst="ellipse">
            <a:avLst/>
          </a:prstGeom>
          <a:solidFill>
            <a:srgbClr val="EFB43A"/>
          </a:solidFill>
          <a:ln/>
        </p:spPr>
      </p:sp>
      <p:sp>
        <p:nvSpPr>
          <p:cNvPr id="49" name="Text 32"/>
          <p:cNvSpPr txBox="1"/>
          <p:nvPr/>
        </p:nvSpPr>
        <p:spPr>
          <a:xfrm>
            <a:off x="10987888" y="205740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628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  <p:sp>
        <p:nvSpPr>
          <p:cNvPr id="50" name="Text 33"/>
          <p:cNvSpPr txBox="1"/>
          <p:nvPr/>
        </p:nvSpPr>
        <p:spPr>
          <a:xfrm>
            <a:off x="10091776" y="3246120"/>
            <a:ext cx="1417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1628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Marketplace</a:t>
            </a:r>
            <a:endParaRPr lang="en-US" sz="950" dirty="0"/>
          </a:p>
        </p:txBody>
      </p:sp>
      <p:sp>
        <p:nvSpPr>
          <p:cNvPr id="51" name="Text 34"/>
          <p:cNvSpPr txBox="1"/>
          <p:nvPr/>
        </p:nvSpPr>
        <p:spPr>
          <a:xfrm>
            <a:off x="502920" y="4434840"/>
            <a:ext cx="111831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Detallamos cada paso a continuación, con la ubicación exacta dentro de la app.</a:t>
            </a:r>
            <a:endParaRPr lang="en-US" sz="1300" dirty="0"/>
          </a:p>
        </p:txBody>
      </p:sp>
      <p:sp>
        <p:nvSpPr>
          <p:cNvPr id="52" name="Shape 35"/>
          <p:cNvSpPr/>
          <p:nvPr/>
        </p:nvSpPr>
        <p:spPr>
          <a:xfrm>
            <a:off x="502920" y="5074920"/>
            <a:ext cx="11183112" cy="822960"/>
          </a:xfrm>
          <a:prstGeom prst="roundRect">
            <a:avLst>
              <a:gd name="adj" fmla="val 8889"/>
            </a:avLst>
          </a:prstGeom>
          <a:solidFill>
            <a:srgbClr val="EFEAD9"/>
          </a:solidFill>
          <a:ln/>
        </p:spPr>
      </p:sp>
      <p:sp>
        <p:nvSpPr>
          <p:cNvPr id="53" name="Text 36"/>
          <p:cNvSpPr txBox="1"/>
          <p:nvPr/>
        </p:nvSpPr>
        <p:spPr>
          <a:xfrm>
            <a:off x="777240" y="5074920"/>
            <a:ext cx="106344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5B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Los nombres de menú pueden variar ligeramente según la versión de la app y el país. La secuencia general se mantiene.</a:t>
            </a:r>
            <a:endParaRPr lang="en-US" sz="1300" dirty="0"/>
          </a:p>
        </p:txBody>
      </p:sp>
      <p:sp>
        <p:nvSpPr>
          <p:cNvPr id="54" name="Text 37"/>
          <p:cNvSpPr txBox="1"/>
          <p:nvPr/>
        </p:nvSpPr>
        <p:spPr>
          <a:xfrm>
            <a:off x="502920" y="6510528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REGISTRO COMO CREADOR AFILIADO · TIKTOK SHOP</a:t>
            </a:r>
            <a:endParaRPr lang="en-US" sz="800" dirty="0"/>
          </a:p>
        </p:txBody>
      </p:sp>
      <p:sp>
        <p:nvSpPr>
          <p:cNvPr id="55" name="Text 38"/>
          <p:cNvSpPr txBox="1"/>
          <p:nvPr/>
        </p:nvSpPr>
        <p:spPr>
          <a:xfrm>
            <a:off x="11231575" y="651052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148840" y="1965960"/>
            <a:ext cx="2194560" cy="2194560"/>
          </a:xfrm>
          <a:prstGeom prst="ellipse">
            <a:avLst/>
          </a:prstGeom>
          <a:solidFill>
            <a:srgbClr val="1F3A4D"/>
          </a:solidFill>
          <a:ln/>
        </p:spPr>
      </p:sp>
      <p:pic>
        <p:nvPicPr>
          <p:cNvPr id="3" name="Image 0" descr="/tmp/tiktok_pptx/icons/png/usergea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7480" y="2514600"/>
            <a:ext cx="1097280" cy="109728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3886200" y="1828800"/>
            <a:ext cx="566928" cy="566928"/>
          </a:xfrm>
          <a:prstGeom prst="ellipse">
            <a:avLst/>
          </a:prstGeom>
          <a:solidFill>
            <a:srgbClr val="EFB43A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3886200" y="182880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628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pic>
        <p:nvPicPr>
          <p:cNvPr id="6" name="Image 1" descr="/tmp/tiktok_pptx/icons/png/arrowright.png">    </p:cNvPr>
          <p:cNvPicPr>
            <a:picLocks noChangeAspect="1"/>
          </p:cNvPicPr>
          <p:nvPr/>
        </p:nvPicPr>
        <p:blipFill>
          <a:blip r:embed="rId2">
            <a:alphaModFix amt="45000"/>
          </a:blip>
          <a:stretch>
            <a:fillRect/>
          </a:stretch>
        </p:blipFill>
        <p:spPr>
          <a:xfrm>
            <a:off x="4617720" y="2834640"/>
            <a:ext cx="502920" cy="502920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5486400" y="1417320"/>
            <a:ext cx="6217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1628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Cambia a cuenta de creador</a:t>
            </a:r>
            <a:endParaRPr lang="en-US" sz="2700" dirty="0"/>
          </a:p>
        </p:txBody>
      </p:sp>
      <p:sp>
        <p:nvSpPr>
          <p:cNvPr id="8" name="Text 4"/>
          <p:cNvSpPr txBox="1"/>
          <p:nvPr/>
        </p:nvSpPr>
        <p:spPr>
          <a:xfrm>
            <a:off x="5486400" y="2331720"/>
            <a:ext cx="6263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tu cuenta es Business, cámbiala primero: las cuentas Business no son elegibles para el programa de afiliados.</a:t>
            </a:r>
            <a:endParaRPr lang="en-US" sz="1500" dirty="0"/>
          </a:p>
        </p:txBody>
      </p:sp>
      <p:sp>
        <p:nvSpPr>
          <p:cNvPr id="9" name="Shape 5"/>
          <p:cNvSpPr/>
          <p:nvPr/>
        </p:nvSpPr>
        <p:spPr>
          <a:xfrm>
            <a:off x="5486400" y="3703320"/>
            <a:ext cx="6263640" cy="566928"/>
          </a:xfrm>
          <a:prstGeom prst="roundRect">
            <a:avLst>
              <a:gd name="adj" fmla="val 50000"/>
            </a:avLst>
          </a:prstGeom>
          <a:solidFill>
            <a:srgbClr val="DCE8EF"/>
          </a:solidFill>
          <a:ln/>
        </p:spPr>
      </p:sp>
      <p:sp>
        <p:nvSpPr>
          <p:cNvPr id="10" name="Text 6"/>
          <p:cNvSpPr txBox="1"/>
          <p:nvPr/>
        </p:nvSpPr>
        <p:spPr>
          <a:xfrm>
            <a:off x="5760720" y="3703320"/>
            <a:ext cx="5715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447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DÓNDE:  </a:t>
            </a:r>
            <a:pPr indent="0" marL="0">
              <a:buNone/>
            </a:pPr>
            <a:r>
              <a:rPr lang="en-US" sz="1100" dirty="0">
                <a:solidFill>
                  <a:srgbClr val="2447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Ajustes y privacidad › Cuenta › Cambiar tipo de cuenta</a:t>
            </a:r>
            <a:endParaRPr lang="en-US" sz="1100" dirty="0"/>
          </a:p>
        </p:txBody>
      </p:sp>
      <p:sp>
        <p:nvSpPr>
          <p:cNvPr id="11" name="Text 7"/>
          <p:cNvSpPr txBox="1"/>
          <p:nvPr/>
        </p:nvSpPr>
        <p:spPr>
          <a:xfrm>
            <a:off x="502920" y="45720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C98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REGISTRO PASO A PASO</a:t>
            </a:r>
            <a:endParaRPr lang="en-US" sz="1100" dirty="0"/>
          </a:p>
        </p:txBody>
      </p:sp>
      <p:sp>
        <p:nvSpPr>
          <p:cNvPr id="12" name="Shape 8"/>
          <p:cNvSpPr/>
          <p:nvPr/>
        </p:nvSpPr>
        <p:spPr>
          <a:xfrm>
            <a:off x="5126584" y="6172200"/>
            <a:ext cx="146304" cy="146304"/>
          </a:xfrm>
          <a:prstGeom prst="ellipse">
            <a:avLst/>
          </a:prstGeom>
          <a:solidFill>
            <a:srgbClr val="EFB43A"/>
          </a:solidFill>
          <a:ln/>
        </p:spPr>
      </p:sp>
      <p:sp>
        <p:nvSpPr>
          <p:cNvPr id="13" name="Shape 9"/>
          <p:cNvSpPr/>
          <p:nvPr/>
        </p:nvSpPr>
        <p:spPr>
          <a:xfrm>
            <a:off x="5382616" y="6172200"/>
            <a:ext cx="146304" cy="146304"/>
          </a:xfrm>
          <a:prstGeom prst="ellipse">
            <a:avLst/>
          </a:prstGeom>
          <a:solidFill>
            <a:srgbClr val="D8DEE2"/>
          </a:solidFill>
          <a:ln/>
        </p:spPr>
      </p:sp>
      <p:sp>
        <p:nvSpPr>
          <p:cNvPr id="14" name="Shape 10"/>
          <p:cNvSpPr/>
          <p:nvPr/>
        </p:nvSpPr>
        <p:spPr>
          <a:xfrm>
            <a:off x="5638648" y="6172200"/>
            <a:ext cx="146304" cy="146304"/>
          </a:xfrm>
          <a:prstGeom prst="ellipse">
            <a:avLst/>
          </a:prstGeom>
          <a:solidFill>
            <a:srgbClr val="D8DEE2"/>
          </a:solidFill>
          <a:ln/>
        </p:spPr>
      </p:sp>
      <p:sp>
        <p:nvSpPr>
          <p:cNvPr id="15" name="Shape 11"/>
          <p:cNvSpPr/>
          <p:nvPr/>
        </p:nvSpPr>
        <p:spPr>
          <a:xfrm>
            <a:off x="5894680" y="6172200"/>
            <a:ext cx="146304" cy="146304"/>
          </a:xfrm>
          <a:prstGeom prst="ellipse">
            <a:avLst/>
          </a:prstGeom>
          <a:solidFill>
            <a:srgbClr val="D8DEE2"/>
          </a:solidFill>
          <a:ln/>
        </p:spPr>
      </p:sp>
      <p:sp>
        <p:nvSpPr>
          <p:cNvPr id="16" name="Shape 12"/>
          <p:cNvSpPr/>
          <p:nvPr/>
        </p:nvSpPr>
        <p:spPr>
          <a:xfrm>
            <a:off x="6150712" y="6172200"/>
            <a:ext cx="146304" cy="146304"/>
          </a:xfrm>
          <a:prstGeom prst="ellipse">
            <a:avLst/>
          </a:prstGeom>
          <a:solidFill>
            <a:srgbClr val="D8DEE2"/>
          </a:solidFill>
          <a:ln/>
        </p:spPr>
      </p:sp>
      <p:sp>
        <p:nvSpPr>
          <p:cNvPr id="17" name="Shape 13"/>
          <p:cNvSpPr/>
          <p:nvPr/>
        </p:nvSpPr>
        <p:spPr>
          <a:xfrm>
            <a:off x="6406744" y="6172200"/>
            <a:ext cx="146304" cy="146304"/>
          </a:xfrm>
          <a:prstGeom prst="ellipse">
            <a:avLst/>
          </a:prstGeom>
          <a:solidFill>
            <a:srgbClr val="D8DEE2"/>
          </a:solidFill>
          <a:ln/>
        </p:spPr>
      </p:sp>
      <p:sp>
        <p:nvSpPr>
          <p:cNvPr id="18" name="Shape 14"/>
          <p:cNvSpPr/>
          <p:nvPr/>
        </p:nvSpPr>
        <p:spPr>
          <a:xfrm>
            <a:off x="6662776" y="6172200"/>
            <a:ext cx="146304" cy="146304"/>
          </a:xfrm>
          <a:prstGeom prst="ellipse">
            <a:avLst/>
          </a:prstGeom>
          <a:solidFill>
            <a:srgbClr val="D8DEE2"/>
          </a:solidFill>
          <a:ln/>
        </p:spPr>
      </p:sp>
      <p:sp>
        <p:nvSpPr>
          <p:cNvPr id="19" name="Shape 15"/>
          <p:cNvSpPr/>
          <p:nvPr/>
        </p:nvSpPr>
        <p:spPr>
          <a:xfrm>
            <a:off x="6918808" y="6172200"/>
            <a:ext cx="146304" cy="146304"/>
          </a:xfrm>
          <a:prstGeom prst="ellipse">
            <a:avLst/>
          </a:prstGeom>
          <a:solidFill>
            <a:srgbClr val="D8DEE2"/>
          </a:solidFill>
          <a:ln/>
        </p:spPr>
      </p:sp>
      <p:sp>
        <p:nvSpPr>
          <p:cNvPr id="20" name="Text 16"/>
          <p:cNvSpPr txBox="1"/>
          <p:nvPr/>
        </p:nvSpPr>
        <p:spPr>
          <a:xfrm>
            <a:off x="0" y="5879592"/>
            <a:ext cx="1219169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spc="1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PASO 1 DE 8</a:t>
            </a:r>
            <a:endParaRPr lang="en-US" sz="900" dirty="0"/>
          </a:p>
        </p:txBody>
      </p:sp>
      <p:sp>
        <p:nvSpPr>
          <p:cNvPr id="21" name="Text 17"/>
          <p:cNvSpPr txBox="1"/>
          <p:nvPr/>
        </p:nvSpPr>
        <p:spPr>
          <a:xfrm>
            <a:off x="502920" y="6510528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REGISTRO COMO CREADOR AFILIADO · TIKTOK SHOP</a:t>
            </a:r>
            <a:endParaRPr lang="en-US" sz="800" dirty="0"/>
          </a:p>
        </p:txBody>
      </p:sp>
      <p:sp>
        <p:nvSpPr>
          <p:cNvPr id="22" name="Text 18"/>
          <p:cNvSpPr txBox="1"/>
          <p:nvPr/>
        </p:nvSpPr>
        <p:spPr>
          <a:xfrm>
            <a:off x="11231575" y="651052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148840" y="1965960"/>
            <a:ext cx="2194560" cy="2194560"/>
          </a:xfrm>
          <a:prstGeom prst="ellipse">
            <a:avLst/>
          </a:prstGeom>
          <a:solidFill>
            <a:srgbClr val="2C4A5C"/>
          </a:solidFill>
          <a:ln/>
        </p:spPr>
      </p:sp>
      <p:pic>
        <p:nvPicPr>
          <p:cNvPr id="3" name="Image 0" descr="/tmp/tiktok_pptx/icons/png/bar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7480" y="2514600"/>
            <a:ext cx="1097280" cy="109728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3886200" y="1828800"/>
            <a:ext cx="566928" cy="566928"/>
          </a:xfrm>
          <a:prstGeom prst="ellipse">
            <a:avLst/>
          </a:prstGeom>
          <a:solidFill>
            <a:srgbClr val="EFB43A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3886200" y="182880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628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pic>
        <p:nvPicPr>
          <p:cNvPr id="6" name="Image 1" descr="/tmp/tiktok_pptx/icons/png/arrowright.png">    </p:cNvPr>
          <p:cNvPicPr>
            <a:picLocks noChangeAspect="1"/>
          </p:cNvPicPr>
          <p:nvPr/>
        </p:nvPicPr>
        <p:blipFill>
          <a:blip r:embed="rId2">
            <a:alphaModFix amt="45000"/>
          </a:blip>
          <a:stretch>
            <a:fillRect/>
          </a:stretch>
        </p:blipFill>
        <p:spPr>
          <a:xfrm>
            <a:off x="4617720" y="2834640"/>
            <a:ext cx="502920" cy="502920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5486400" y="1417320"/>
            <a:ext cx="6217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1628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Abre TikTok Studio</a:t>
            </a:r>
            <a:endParaRPr lang="en-US" sz="2700" dirty="0"/>
          </a:p>
        </p:txBody>
      </p:sp>
      <p:sp>
        <p:nvSpPr>
          <p:cNvPr id="8" name="Text 4"/>
          <p:cNvSpPr txBox="1"/>
          <p:nvPr/>
        </p:nvSpPr>
        <p:spPr>
          <a:xfrm>
            <a:off x="5486400" y="2331720"/>
            <a:ext cx="6263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Desde tu perfil, toca el ícono de menú y entra a tu panel de creador.</a:t>
            </a:r>
            <a:endParaRPr lang="en-US" sz="1500" dirty="0"/>
          </a:p>
        </p:txBody>
      </p:sp>
      <p:sp>
        <p:nvSpPr>
          <p:cNvPr id="9" name="Shape 5"/>
          <p:cNvSpPr/>
          <p:nvPr/>
        </p:nvSpPr>
        <p:spPr>
          <a:xfrm>
            <a:off x="5486400" y="3703320"/>
            <a:ext cx="6263640" cy="566928"/>
          </a:xfrm>
          <a:prstGeom prst="roundRect">
            <a:avLst>
              <a:gd name="adj" fmla="val 50000"/>
            </a:avLst>
          </a:prstGeom>
          <a:solidFill>
            <a:srgbClr val="DCE8EF"/>
          </a:solidFill>
          <a:ln/>
        </p:spPr>
      </p:sp>
      <p:sp>
        <p:nvSpPr>
          <p:cNvPr id="10" name="Text 6"/>
          <p:cNvSpPr txBox="1"/>
          <p:nvPr/>
        </p:nvSpPr>
        <p:spPr>
          <a:xfrm>
            <a:off x="5760720" y="3703320"/>
            <a:ext cx="5715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447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DÓNDE:  </a:t>
            </a:r>
            <a:pPr indent="0" marL="0">
              <a:buNone/>
            </a:pPr>
            <a:r>
              <a:rPr lang="en-US" sz="1100" dirty="0">
                <a:solidFill>
                  <a:srgbClr val="2447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Perfil › ☰ (menú) › TikTok Studio</a:t>
            </a:r>
            <a:endParaRPr lang="en-US" sz="1100" dirty="0"/>
          </a:p>
        </p:txBody>
      </p:sp>
      <p:sp>
        <p:nvSpPr>
          <p:cNvPr id="11" name="Text 7"/>
          <p:cNvSpPr txBox="1"/>
          <p:nvPr/>
        </p:nvSpPr>
        <p:spPr>
          <a:xfrm>
            <a:off x="502920" y="45720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C98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REGISTRO PASO A PASO</a:t>
            </a:r>
            <a:endParaRPr lang="en-US" sz="1100" dirty="0"/>
          </a:p>
        </p:txBody>
      </p:sp>
      <p:sp>
        <p:nvSpPr>
          <p:cNvPr id="12" name="Shape 8"/>
          <p:cNvSpPr/>
          <p:nvPr/>
        </p:nvSpPr>
        <p:spPr>
          <a:xfrm>
            <a:off x="5126584" y="6172200"/>
            <a:ext cx="146304" cy="146304"/>
          </a:xfrm>
          <a:prstGeom prst="ellipse">
            <a:avLst/>
          </a:prstGeom>
          <a:solidFill>
            <a:srgbClr val="EFB43A"/>
          </a:solidFill>
          <a:ln/>
        </p:spPr>
      </p:sp>
      <p:sp>
        <p:nvSpPr>
          <p:cNvPr id="13" name="Shape 9"/>
          <p:cNvSpPr/>
          <p:nvPr/>
        </p:nvSpPr>
        <p:spPr>
          <a:xfrm>
            <a:off x="5382616" y="6172200"/>
            <a:ext cx="146304" cy="146304"/>
          </a:xfrm>
          <a:prstGeom prst="ellipse">
            <a:avLst/>
          </a:prstGeom>
          <a:solidFill>
            <a:srgbClr val="EFB43A"/>
          </a:solidFill>
          <a:ln/>
        </p:spPr>
      </p:sp>
      <p:sp>
        <p:nvSpPr>
          <p:cNvPr id="14" name="Shape 10"/>
          <p:cNvSpPr/>
          <p:nvPr/>
        </p:nvSpPr>
        <p:spPr>
          <a:xfrm>
            <a:off x="5638648" y="6172200"/>
            <a:ext cx="146304" cy="146304"/>
          </a:xfrm>
          <a:prstGeom prst="ellipse">
            <a:avLst/>
          </a:prstGeom>
          <a:solidFill>
            <a:srgbClr val="D8DEE2"/>
          </a:solidFill>
          <a:ln/>
        </p:spPr>
      </p:sp>
      <p:sp>
        <p:nvSpPr>
          <p:cNvPr id="15" name="Shape 11"/>
          <p:cNvSpPr/>
          <p:nvPr/>
        </p:nvSpPr>
        <p:spPr>
          <a:xfrm>
            <a:off x="5894680" y="6172200"/>
            <a:ext cx="146304" cy="146304"/>
          </a:xfrm>
          <a:prstGeom prst="ellipse">
            <a:avLst/>
          </a:prstGeom>
          <a:solidFill>
            <a:srgbClr val="D8DEE2"/>
          </a:solidFill>
          <a:ln/>
        </p:spPr>
      </p:sp>
      <p:sp>
        <p:nvSpPr>
          <p:cNvPr id="16" name="Shape 12"/>
          <p:cNvSpPr/>
          <p:nvPr/>
        </p:nvSpPr>
        <p:spPr>
          <a:xfrm>
            <a:off x="6150712" y="6172200"/>
            <a:ext cx="146304" cy="146304"/>
          </a:xfrm>
          <a:prstGeom prst="ellipse">
            <a:avLst/>
          </a:prstGeom>
          <a:solidFill>
            <a:srgbClr val="D8DEE2"/>
          </a:solidFill>
          <a:ln/>
        </p:spPr>
      </p:sp>
      <p:sp>
        <p:nvSpPr>
          <p:cNvPr id="17" name="Shape 13"/>
          <p:cNvSpPr/>
          <p:nvPr/>
        </p:nvSpPr>
        <p:spPr>
          <a:xfrm>
            <a:off x="6406744" y="6172200"/>
            <a:ext cx="146304" cy="146304"/>
          </a:xfrm>
          <a:prstGeom prst="ellipse">
            <a:avLst/>
          </a:prstGeom>
          <a:solidFill>
            <a:srgbClr val="D8DEE2"/>
          </a:solidFill>
          <a:ln/>
        </p:spPr>
      </p:sp>
      <p:sp>
        <p:nvSpPr>
          <p:cNvPr id="18" name="Shape 14"/>
          <p:cNvSpPr/>
          <p:nvPr/>
        </p:nvSpPr>
        <p:spPr>
          <a:xfrm>
            <a:off x="6662776" y="6172200"/>
            <a:ext cx="146304" cy="146304"/>
          </a:xfrm>
          <a:prstGeom prst="ellipse">
            <a:avLst/>
          </a:prstGeom>
          <a:solidFill>
            <a:srgbClr val="D8DEE2"/>
          </a:solidFill>
          <a:ln/>
        </p:spPr>
      </p:sp>
      <p:sp>
        <p:nvSpPr>
          <p:cNvPr id="19" name="Shape 15"/>
          <p:cNvSpPr/>
          <p:nvPr/>
        </p:nvSpPr>
        <p:spPr>
          <a:xfrm>
            <a:off x="6918808" y="6172200"/>
            <a:ext cx="146304" cy="146304"/>
          </a:xfrm>
          <a:prstGeom prst="ellipse">
            <a:avLst/>
          </a:prstGeom>
          <a:solidFill>
            <a:srgbClr val="D8DEE2"/>
          </a:solidFill>
          <a:ln/>
        </p:spPr>
      </p:sp>
      <p:sp>
        <p:nvSpPr>
          <p:cNvPr id="20" name="Text 16"/>
          <p:cNvSpPr txBox="1"/>
          <p:nvPr/>
        </p:nvSpPr>
        <p:spPr>
          <a:xfrm>
            <a:off x="0" y="5879592"/>
            <a:ext cx="1219169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spc="1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PASO 2 DE 8</a:t>
            </a:r>
            <a:endParaRPr lang="en-US" sz="900" dirty="0"/>
          </a:p>
        </p:txBody>
      </p:sp>
      <p:sp>
        <p:nvSpPr>
          <p:cNvPr id="21" name="Text 17"/>
          <p:cNvSpPr txBox="1"/>
          <p:nvPr/>
        </p:nvSpPr>
        <p:spPr>
          <a:xfrm>
            <a:off x="502920" y="6510528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REGISTRO COMO CREADOR AFILIADO · TIKTOK SHOP</a:t>
            </a:r>
            <a:endParaRPr lang="en-US" sz="800" dirty="0"/>
          </a:p>
        </p:txBody>
      </p:sp>
      <p:sp>
        <p:nvSpPr>
          <p:cNvPr id="22" name="Text 18"/>
          <p:cNvSpPr txBox="1"/>
          <p:nvPr/>
        </p:nvSpPr>
        <p:spPr>
          <a:xfrm>
            <a:off x="11231575" y="651052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148840" y="1965960"/>
            <a:ext cx="2194560" cy="2194560"/>
          </a:xfrm>
          <a:prstGeom prst="ellipse">
            <a:avLst/>
          </a:prstGeom>
          <a:solidFill>
            <a:srgbClr val="1F3A4D"/>
          </a:solidFill>
          <a:ln/>
        </p:spPr>
      </p:sp>
      <p:pic>
        <p:nvPicPr>
          <p:cNvPr id="3" name="Image 0" descr="/tmp/tiktok_pptx/icons/png/sac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7480" y="2514600"/>
            <a:ext cx="1097280" cy="109728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3886200" y="1828800"/>
            <a:ext cx="566928" cy="566928"/>
          </a:xfrm>
          <a:prstGeom prst="ellipse">
            <a:avLst/>
          </a:prstGeom>
          <a:solidFill>
            <a:srgbClr val="EFB43A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3886200" y="182880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628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pic>
        <p:nvPicPr>
          <p:cNvPr id="6" name="Image 1" descr="/tmp/tiktok_pptx/icons/png/arrowright.png">    </p:cNvPr>
          <p:cNvPicPr>
            <a:picLocks noChangeAspect="1"/>
          </p:cNvPicPr>
          <p:nvPr/>
        </p:nvPicPr>
        <p:blipFill>
          <a:blip r:embed="rId2">
            <a:alphaModFix amt="45000"/>
          </a:blip>
          <a:stretch>
            <a:fillRect/>
          </a:stretch>
        </p:blipFill>
        <p:spPr>
          <a:xfrm>
            <a:off x="4617720" y="2834640"/>
            <a:ext cx="502920" cy="502920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5486400" y="1417320"/>
            <a:ext cx="6217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1628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 a TikTok Shop para creadores</a:t>
            </a:r>
            <a:endParaRPr lang="en-US" sz="2700" dirty="0"/>
          </a:p>
        </p:txBody>
      </p:sp>
      <p:sp>
        <p:nvSpPr>
          <p:cNvPr id="8" name="Text 4"/>
          <p:cNvSpPr txBox="1"/>
          <p:nvPr/>
        </p:nvSpPr>
        <p:spPr>
          <a:xfrm>
            <a:off x="5486400" y="2331720"/>
            <a:ext cx="6263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Dentro de TikTok Studio, busca la sección de Monetización.</a:t>
            </a:r>
            <a:endParaRPr lang="en-US" sz="1500" dirty="0"/>
          </a:p>
        </p:txBody>
      </p:sp>
      <p:sp>
        <p:nvSpPr>
          <p:cNvPr id="9" name="Shape 5"/>
          <p:cNvSpPr/>
          <p:nvPr/>
        </p:nvSpPr>
        <p:spPr>
          <a:xfrm>
            <a:off x="5486400" y="3703320"/>
            <a:ext cx="6263640" cy="566928"/>
          </a:xfrm>
          <a:prstGeom prst="roundRect">
            <a:avLst>
              <a:gd name="adj" fmla="val 50000"/>
            </a:avLst>
          </a:prstGeom>
          <a:solidFill>
            <a:srgbClr val="DCE8EF"/>
          </a:solidFill>
          <a:ln/>
        </p:spPr>
      </p:sp>
      <p:sp>
        <p:nvSpPr>
          <p:cNvPr id="10" name="Text 6"/>
          <p:cNvSpPr txBox="1"/>
          <p:nvPr/>
        </p:nvSpPr>
        <p:spPr>
          <a:xfrm>
            <a:off x="5760720" y="3703320"/>
            <a:ext cx="5715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447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DÓNDE:  </a:t>
            </a:r>
            <a:pPr indent="0" marL="0">
              <a:buNone/>
            </a:pPr>
            <a:r>
              <a:rPr lang="en-US" sz="1100" dirty="0">
                <a:solidFill>
                  <a:srgbClr val="2447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TikTok Studio › Monetización › TikTok Shop para creadores</a:t>
            </a:r>
            <a:endParaRPr lang="en-US" sz="1100" dirty="0"/>
          </a:p>
        </p:txBody>
      </p:sp>
      <p:sp>
        <p:nvSpPr>
          <p:cNvPr id="11" name="Text 7"/>
          <p:cNvSpPr txBox="1"/>
          <p:nvPr/>
        </p:nvSpPr>
        <p:spPr>
          <a:xfrm>
            <a:off x="502920" y="45720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C98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REGISTRO PASO A PASO</a:t>
            </a:r>
            <a:endParaRPr lang="en-US" sz="1100" dirty="0"/>
          </a:p>
        </p:txBody>
      </p:sp>
      <p:sp>
        <p:nvSpPr>
          <p:cNvPr id="12" name="Shape 8"/>
          <p:cNvSpPr/>
          <p:nvPr/>
        </p:nvSpPr>
        <p:spPr>
          <a:xfrm>
            <a:off x="5126584" y="6172200"/>
            <a:ext cx="146304" cy="146304"/>
          </a:xfrm>
          <a:prstGeom prst="ellipse">
            <a:avLst/>
          </a:prstGeom>
          <a:solidFill>
            <a:srgbClr val="EFB43A"/>
          </a:solidFill>
          <a:ln/>
        </p:spPr>
      </p:sp>
      <p:sp>
        <p:nvSpPr>
          <p:cNvPr id="13" name="Shape 9"/>
          <p:cNvSpPr/>
          <p:nvPr/>
        </p:nvSpPr>
        <p:spPr>
          <a:xfrm>
            <a:off x="5382616" y="6172200"/>
            <a:ext cx="146304" cy="146304"/>
          </a:xfrm>
          <a:prstGeom prst="ellipse">
            <a:avLst/>
          </a:prstGeom>
          <a:solidFill>
            <a:srgbClr val="EFB43A"/>
          </a:solidFill>
          <a:ln/>
        </p:spPr>
      </p:sp>
      <p:sp>
        <p:nvSpPr>
          <p:cNvPr id="14" name="Shape 10"/>
          <p:cNvSpPr/>
          <p:nvPr/>
        </p:nvSpPr>
        <p:spPr>
          <a:xfrm>
            <a:off x="5638648" y="6172200"/>
            <a:ext cx="146304" cy="146304"/>
          </a:xfrm>
          <a:prstGeom prst="ellipse">
            <a:avLst/>
          </a:prstGeom>
          <a:solidFill>
            <a:srgbClr val="EFB43A"/>
          </a:solidFill>
          <a:ln/>
        </p:spPr>
      </p:sp>
      <p:sp>
        <p:nvSpPr>
          <p:cNvPr id="15" name="Shape 11"/>
          <p:cNvSpPr/>
          <p:nvPr/>
        </p:nvSpPr>
        <p:spPr>
          <a:xfrm>
            <a:off x="5894680" y="6172200"/>
            <a:ext cx="146304" cy="146304"/>
          </a:xfrm>
          <a:prstGeom prst="ellipse">
            <a:avLst/>
          </a:prstGeom>
          <a:solidFill>
            <a:srgbClr val="D8DEE2"/>
          </a:solidFill>
          <a:ln/>
        </p:spPr>
      </p:sp>
      <p:sp>
        <p:nvSpPr>
          <p:cNvPr id="16" name="Shape 12"/>
          <p:cNvSpPr/>
          <p:nvPr/>
        </p:nvSpPr>
        <p:spPr>
          <a:xfrm>
            <a:off x="6150712" y="6172200"/>
            <a:ext cx="146304" cy="146304"/>
          </a:xfrm>
          <a:prstGeom prst="ellipse">
            <a:avLst/>
          </a:prstGeom>
          <a:solidFill>
            <a:srgbClr val="D8DEE2"/>
          </a:solidFill>
          <a:ln/>
        </p:spPr>
      </p:sp>
      <p:sp>
        <p:nvSpPr>
          <p:cNvPr id="17" name="Shape 13"/>
          <p:cNvSpPr/>
          <p:nvPr/>
        </p:nvSpPr>
        <p:spPr>
          <a:xfrm>
            <a:off x="6406744" y="6172200"/>
            <a:ext cx="146304" cy="146304"/>
          </a:xfrm>
          <a:prstGeom prst="ellipse">
            <a:avLst/>
          </a:prstGeom>
          <a:solidFill>
            <a:srgbClr val="D8DEE2"/>
          </a:solidFill>
          <a:ln/>
        </p:spPr>
      </p:sp>
      <p:sp>
        <p:nvSpPr>
          <p:cNvPr id="18" name="Shape 14"/>
          <p:cNvSpPr/>
          <p:nvPr/>
        </p:nvSpPr>
        <p:spPr>
          <a:xfrm>
            <a:off x="6662776" y="6172200"/>
            <a:ext cx="146304" cy="146304"/>
          </a:xfrm>
          <a:prstGeom prst="ellipse">
            <a:avLst/>
          </a:prstGeom>
          <a:solidFill>
            <a:srgbClr val="D8DEE2"/>
          </a:solidFill>
          <a:ln/>
        </p:spPr>
      </p:sp>
      <p:sp>
        <p:nvSpPr>
          <p:cNvPr id="19" name="Shape 15"/>
          <p:cNvSpPr/>
          <p:nvPr/>
        </p:nvSpPr>
        <p:spPr>
          <a:xfrm>
            <a:off x="6918808" y="6172200"/>
            <a:ext cx="146304" cy="146304"/>
          </a:xfrm>
          <a:prstGeom prst="ellipse">
            <a:avLst/>
          </a:prstGeom>
          <a:solidFill>
            <a:srgbClr val="D8DEE2"/>
          </a:solidFill>
          <a:ln/>
        </p:spPr>
      </p:sp>
      <p:sp>
        <p:nvSpPr>
          <p:cNvPr id="20" name="Text 16"/>
          <p:cNvSpPr txBox="1"/>
          <p:nvPr/>
        </p:nvSpPr>
        <p:spPr>
          <a:xfrm>
            <a:off x="0" y="5879592"/>
            <a:ext cx="1219169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spc="1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PASO 3 DE 8</a:t>
            </a:r>
            <a:endParaRPr lang="en-US" sz="900" dirty="0"/>
          </a:p>
        </p:txBody>
      </p:sp>
      <p:sp>
        <p:nvSpPr>
          <p:cNvPr id="21" name="Text 17"/>
          <p:cNvSpPr txBox="1"/>
          <p:nvPr/>
        </p:nvSpPr>
        <p:spPr>
          <a:xfrm>
            <a:off x="502920" y="6510528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REGISTRO COMO CREADOR AFILIADO · TIKTOK SHOP</a:t>
            </a:r>
            <a:endParaRPr lang="en-US" sz="800" dirty="0"/>
          </a:p>
        </p:txBody>
      </p:sp>
      <p:sp>
        <p:nvSpPr>
          <p:cNvPr id="22" name="Text 18"/>
          <p:cNvSpPr txBox="1"/>
          <p:nvPr/>
        </p:nvSpPr>
        <p:spPr>
          <a:xfrm>
            <a:off x="11231575" y="651052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148840" y="1965960"/>
            <a:ext cx="2194560" cy="2194560"/>
          </a:xfrm>
          <a:prstGeom prst="ellipse">
            <a:avLst/>
          </a:prstGeom>
          <a:solidFill>
            <a:srgbClr val="2C4A5C"/>
          </a:solidFill>
          <a:ln/>
        </p:spPr>
      </p:sp>
      <p:pic>
        <p:nvPicPr>
          <p:cNvPr id="3" name="Image 0" descr="/tmp/tiktok_pptx/icons/png/clipboardchec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7480" y="2514600"/>
            <a:ext cx="1097280" cy="109728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3886200" y="1828800"/>
            <a:ext cx="566928" cy="566928"/>
          </a:xfrm>
          <a:prstGeom prst="ellipse">
            <a:avLst/>
          </a:prstGeom>
          <a:solidFill>
            <a:srgbClr val="EFB43A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3886200" y="182880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628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00" dirty="0"/>
          </a:p>
        </p:txBody>
      </p:sp>
      <p:pic>
        <p:nvPicPr>
          <p:cNvPr id="6" name="Image 1" descr="/tmp/tiktok_pptx/icons/png/arrowright.png">    </p:cNvPr>
          <p:cNvPicPr>
            <a:picLocks noChangeAspect="1"/>
          </p:cNvPicPr>
          <p:nvPr/>
        </p:nvPicPr>
        <p:blipFill>
          <a:blip r:embed="rId2">
            <a:alphaModFix amt="45000"/>
          </a:blip>
          <a:stretch>
            <a:fillRect/>
          </a:stretch>
        </p:blipFill>
        <p:spPr>
          <a:xfrm>
            <a:off x="4617720" y="2834640"/>
            <a:ext cx="502920" cy="502920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5486400" y="1417320"/>
            <a:ext cx="6217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1628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Revisa el checklist y solicita</a:t>
            </a:r>
            <a:endParaRPr lang="en-US" sz="2700" dirty="0"/>
          </a:p>
        </p:txBody>
      </p:sp>
      <p:sp>
        <p:nvSpPr>
          <p:cNvPr id="8" name="Text 4"/>
          <p:cNvSpPr txBox="1"/>
          <p:nvPr/>
        </p:nvSpPr>
        <p:spPr>
          <a:xfrm>
            <a:off x="5486400" y="2331720"/>
            <a:ext cx="6263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Confirma que cumples cada punto de la lista y presiona “Unirme ahora” o “Solicitar”.</a:t>
            </a:r>
            <a:endParaRPr lang="en-US" sz="1500" dirty="0"/>
          </a:p>
        </p:txBody>
      </p:sp>
      <p:sp>
        <p:nvSpPr>
          <p:cNvPr id="9" name="Shape 5"/>
          <p:cNvSpPr/>
          <p:nvPr/>
        </p:nvSpPr>
        <p:spPr>
          <a:xfrm>
            <a:off x="5486400" y="3703320"/>
            <a:ext cx="6263640" cy="566928"/>
          </a:xfrm>
          <a:prstGeom prst="roundRect">
            <a:avLst>
              <a:gd name="adj" fmla="val 50000"/>
            </a:avLst>
          </a:prstGeom>
          <a:solidFill>
            <a:srgbClr val="DCE8EF"/>
          </a:solidFill>
          <a:ln/>
        </p:spPr>
      </p:sp>
      <p:sp>
        <p:nvSpPr>
          <p:cNvPr id="10" name="Text 6"/>
          <p:cNvSpPr txBox="1"/>
          <p:nvPr/>
        </p:nvSpPr>
        <p:spPr>
          <a:xfrm>
            <a:off x="5760720" y="3703320"/>
            <a:ext cx="5715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447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DÓNDE:  </a:t>
            </a:r>
            <a:pPr indent="0" marL="0">
              <a:buNone/>
            </a:pPr>
            <a:r>
              <a:rPr lang="en-US" sz="1100" dirty="0">
                <a:solidFill>
                  <a:srgbClr val="2447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Checklist de elegibilidad › Solicitar</a:t>
            </a:r>
            <a:endParaRPr lang="en-US" sz="1100" dirty="0"/>
          </a:p>
        </p:txBody>
      </p:sp>
      <p:sp>
        <p:nvSpPr>
          <p:cNvPr id="11" name="Text 7"/>
          <p:cNvSpPr txBox="1"/>
          <p:nvPr/>
        </p:nvSpPr>
        <p:spPr>
          <a:xfrm>
            <a:off x="502920" y="45720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C98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REGISTRO PASO A PASO</a:t>
            </a:r>
            <a:endParaRPr lang="en-US" sz="1100" dirty="0"/>
          </a:p>
        </p:txBody>
      </p:sp>
      <p:sp>
        <p:nvSpPr>
          <p:cNvPr id="12" name="Shape 8"/>
          <p:cNvSpPr/>
          <p:nvPr/>
        </p:nvSpPr>
        <p:spPr>
          <a:xfrm>
            <a:off x="5126584" y="6172200"/>
            <a:ext cx="146304" cy="146304"/>
          </a:xfrm>
          <a:prstGeom prst="ellipse">
            <a:avLst/>
          </a:prstGeom>
          <a:solidFill>
            <a:srgbClr val="EFB43A"/>
          </a:solidFill>
          <a:ln/>
        </p:spPr>
      </p:sp>
      <p:sp>
        <p:nvSpPr>
          <p:cNvPr id="13" name="Shape 9"/>
          <p:cNvSpPr/>
          <p:nvPr/>
        </p:nvSpPr>
        <p:spPr>
          <a:xfrm>
            <a:off x="5382616" y="6172200"/>
            <a:ext cx="146304" cy="146304"/>
          </a:xfrm>
          <a:prstGeom prst="ellipse">
            <a:avLst/>
          </a:prstGeom>
          <a:solidFill>
            <a:srgbClr val="EFB43A"/>
          </a:solidFill>
          <a:ln/>
        </p:spPr>
      </p:sp>
      <p:sp>
        <p:nvSpPr>
          <p:cNvPr id="14" name="Shape 10"/>
          <p:cNvSpPr/>
          <p:nvPr/>
        </p:nvSpPr>
        <p:spPr>
          <a:xfrm>
            <a:off x="5638648" y="6172200"/>
            <a:ext cx="146304" cy="146304"/>
          </a:xfrm>
          <a:prstGeom prst="ellipse">
            <a:avLst/>
          </a:prstGeom>
          <a:solidFill>
            <a:srgbClr val="EFB43A"/>
          </a:solidFill>
          <a:ln/>
        </p:spPr>
      </p:sp>
      <p:sp>
        <p:nvSpPr>
          <p:cNvPr id="15" name="Shape 11"/>
          <p:cNvSpPr/>
          <p:nvPr/>
        </p:nvSpPr>
        <p:spPr>
          <a:xfrm>
            <a:off x="5894680" y="6172200"/>
            <a:ext cx="146304" cy="146304"/>
          </a:xfrm>
          <a:prstGeom prst="ellipse">
            <a:avLst/>
          </a:prstGeom>
          <a:solidFill>
            <a:srgbClr val="EFB43A"/>
          </a:solidFill>
          <a:ln/>
        </p:spPr>
      </p:sp>
      <p:sp>
        <p:nvSpPr>
          <p:cNvPr id="16" name="Shape 12"/>
          <p:cNvSpPr/>
          <p:nvPr/>
        </p:nvSpPr>
        <p:spPr>
          <a:xfrm>
            <a:off x="6150712" y="6172200"/>
            <a:ext cx="146304" cy="146304"/>
          </a:xfrm>
          <a:prstGeom prst="ellipse">
            <a:avLst/>
          </a:prstGeom>
          <a:solidFill>
            <a:srgbClr val="D8DEE2"/>
          </a:solidFill>
          <a:ln/>
        </p:spPr>
      </p:sp>
      <p:sp>
        <p:nvSpPr>
          <p:cNvPr id="17" name="Shape 13"/>
          <p:cNvSpPr/>
          <p:nvPr/>
        </p:nvSpPr>
        <p:spPr>
          <a:xfrm>
            <a:off x="6406744" y="6172200"/>
            <a:ext cx="146304" cy="146304"/>
          </a:xfrm>
          <a:prstGeom prst="ellipse">
            <a:avLst/>
          </a:prstGeom>
          <a:solidFill>
            <a:srgbClr val="D8DEE2"/>
          </a:solidFill>
          <a:ln/>
        </p:spPr>
      </p:sp>
      <p:sp>
        <p:nvSpPr>
          <p:cNvPr id="18" name="Shape 14"/>
          <p:cNvSpPr/>
          <p:nvPr/>
        </p:nvSpPr>
        <p:spPr>
          <a:xfrm>
            <a:off x="6662776" y="6172200"/>
            <a:ext cx="146304" cy="146304"/>
          </a:xfrm>
          <a:prstGeom prst="ellipse">
            <a:avLst/>
          </a:prstGeom>
          <a:solidFill>
            <a:srgbClr val="D8DEE2"/>
          </a:solidFill>
          <a:ln/>
        </p:spPr>
      </p:sp>
      <p:sp>
        <p:nvSpPr>
          <p:cNvPr id="19" name="Shape 15"/>
          <p:cNvSpPr/>
          <p:nvPr/>
        </p:nvSpPr>
        <p:spPr>
          <a:xfrm>
            <a:off x="6918808" y="6172200"/>
            <a:ext cx="146304" cy="146304"/>
          </a:xfrm>
          <a:prstGeom prst="ellipse">
            <a:avLst/>
          </a:prstGeom>
          <a:solidFill>
            <a:srgbClr val="D8DEE2"/>
          </a:solidFill>
          <a:ln/>
        </p:spPr>
      </p:sp>
      <p:sp>
        <p:nvSpPr>
          <p:cNvPr id="20" name="Text 16"/>
          <p:cNvSpPr txBox="1"/>
          <p:nvPr/>
        </p:nvSpPr>
        <p:spPr>
          <a:xfrm>
            <a:off x="0" y="5879592"/>
            <a:ext cx="1219169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spc="1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PASO 4 DE 8</a:t>
            </a:r>
            <a:endParaRPr lang="en-US" sz="900" dirty="0"/>
          </a:p>
        </p:txBody>
      </p:sp>
      <p:sp>
        <p:nvSpPr>
          <p:cNvPr id="21" name="Text 17"/>
          <p:cNvSpPr txBox="1"/>
          <p:nvPr/>
        </p:nvSpPr>
        <p:spPr>
          <a:xfrm>
            <a:off x="502920" y="6510528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REGISTRO COMO CREADOR AFILIADO · TIKTOK SHOP</a:t>
            </a:r>
            <a:endParaRPr lang="en-US" sz="800" dirty="0"/>
          </a:p>
        </p:txBody>
      </p:sp>
      <p:sp>
        <p:nvSpPr>
          <p:cNvPr id="22" name="Text 18"/>
          <p:cNvSpPr txBox="1"/>
          <p:nvPr/>
        </p:nvSpPr>
        <p:spPr>
          <a:xfrm>
            <a:off x="11231575" y="651052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148840" y="1965960"/>
            <a:ext cx="2194560" cy="2194560"/>
          </a:xfrm>
          <a:prstGeom prst="ellipse">
            <a:avLst/>
          </a:prstGeom>
          <a:solidFill>
            <a:srgbClr val="1F3A4D"/>
          </a:solidFill>
          <a:ln/>
        </p:spPr>
      </p:sp>
      <p:pic>
        <p:nvPicPr>
          <p:cNvPr id="3" name="Image 0" descr="/tmp/tiktok_pptx/icons/png/hourglas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7480" y="2514600"/>
            <a:ext cx="1097280" cy="109728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3886200" y="1828800"/>
            <a:ext cx="566928" cy="566928"/>
          </a:xfrm>
          <a:prstGeom prst="ellipse">
            <a:avLst/>
          </a:prstGeom>
          <a:solidFill>
            <a:srgbClr val="EFB43A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3886200" y="182880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628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500" dirty="0"/>
          </a:p>
        </p:txBody>
      </p:sp>
      <p:pic>
        <p:nvPicPr>
          <p:cNvPr id="6" name="Image 1" descr="/tmp/tiktok_pptx/icons/png/arrowright.png">    </p:cNvPr>
          <p:cNvPicPr>
            <a:picLocks noChangeAspect="1"/>
          </p:cNvPicPr>
          <p:nvPr/>
        </p:nvPicPr>
        <p:blipFill>
          <a:blip r:embed="rId2">
            <a:alphaModFix amt="45000"/>
          </a:blip>
          <a:stretch>
            <a:fillRect/>
          </a:stretch>
        </p:blipFill>
        <p:spPr>
          <a:xfrm>
            <a:off x="4617720" y="2834640"/>
            <a:ext cx="502920" cy="502920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5486400" y="1417320"/>
            <a:ext cx="6217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1628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Espera la revisión</a:t>
            </a:r>
            <a:endParaRPr lang="en-US" sz="2700" dirty="0"/>
          </a:p>
        </p:txBody>
      </p:sp>
      <p:sp>
        <p:nvSpPr>
          <p:cNvPr id="8" name="Text 4"/>
          <p:cNvSpPr txBox="1"/>
          <p:nvPr/>
        </p:nvSpPr>
        <p:spPr>
          <a:xfrm>
            <a:off x="5486400" y="2331720"/>
            <a:ext cx="6263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TikTok revisa tu actividad, contenido y cumplimiento de políticas antes de aprobar tu cuenta.</a:t>
            </a:r>
            <a:endParaRPr lang="en-US" sz="1500" dirty="0"/>
          </a:p>
        </p:txBody>
      </p:sp>
      <p:sp>
        <p:nvSpPr>
          <p:cNvPr id="9" name="Shape 5"/>
          <p:cNvSpPr/>
          <p:nvPr/>
        </p:nvSpPr>
        <p:spPr>
          <a:xfrm>
            <a:off x="5486400" y="3703320"/>
            <a:ext cx="6263640" cy="566928"/>
          </a:xfrm>
          <a:prstGeom prst="roundRect">
            <a:avLst>
              <a:gd name="adj" fmla="val 50000"/>
            </a:avLst>
          </a:prstGeom>
          <a:solidFill>
            <a:srgbClr val="DCE8EF"/>
          </a:solidFill>
          <a:ln/>
        </p:spPr>
      </p:sp>
      <p:sp>
        <p:nvSpPr>
          <p:cNvPr id="10" name="Text 6"/>
          <p:cNvSpPr txBox="1"/>
          <p:nvPr/>
        </p:nvSpPr>
        <p:spPr>
          <a:xfrm>
            <a:off x="5760720" y="3703320"/>
            <a:ext cx="5715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447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CUÁNTO TARDA:  </a:t>
            </a:r>
            <a:pPr indent="0" marL="0">
              <a:buNone/>
            </a:pPr>
            <a:r>
              <a:rPr lang="en-US" sz="1100" dirty="0">
                <a:solidFill>
                  <a:srgbClr val="2447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algunas horas a varios días, según tu cuenta</a:t>
            </a:r>
            <a:endParaRPr lang="en-US" sz="1100" dirty="0"/>
          </a:p>
        </p:txBody>
      </p:sp>
      <p:sp>
        <p:nvSpPr>
          <p:cNvPr id="11" name="Text 7"/>
          <p:cNvSpPr txBox="1"/>
          <p:nvPr/>
        </p:nvSpPr>
        <p:spPr>
          <a:xfrm>
            <a:off x="502920" y="45720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C98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REGISTRO PASO A PASO</a:t>
            </a:r>
            <a:endParaRPr lang="en-US" sz="1100" dirty="0"/>
          </a:p>
        </p:txBody>
      </p:sp>
      <p:sp>
        <p:nvSpPr>
          <p:cNvPr id="12" name="Shape 8"/>
          <p:cNvSpPr/>
          <p:nvPr/>
        </p:nvSpPr>
        <p:spPr>
          <a:xfrm>
            <a:off x="5126584" y="6172200"/>
            <a:ext cx="146304" cy="146304"/>
          </a:xfrm>
          <a:prstGeom prst="ellipse">
            <a:avLst/>
          </a:prstGeom>
          <a:solidFill>
            <a:srgbClr val="EFB43A"/>
          </a:solidFill>
          <a:ln/>
        </p:spPr>
      </p:sp>
      <p:sp>
        <p:nvSpPr>
          <p:cNvPr id="13" name="Shape 9"/>
          <p:cNvSpPr/>
          <p:nvPr/>
        </p:nvSpPr>
        <p:spPr>
          <a:xfrm>
            <a:off x="5382616" y="6172200"/>
            <a:ext cx="146304" cy="146304"/>
          </a:xfrm>
          <a:prstGeom prst="ellipse">
            <a:avLst/>
          </a:prstGeom>
          <a:solidFill>
            <a:srgbClr val="EFB43A"/>
          </a:solidFill>
          <a:ln/>
        </p:spPr>
      </p:sp>
      <p:sp>
        <p:nvSpPr>
          <p:cNvPr id="14" name="Shape 10"/>
          <p:cNvSpPr/>
          <p:nvPr/>
        </p:nvSpPr>
        <p:spPr>
          <a:xfrm>
            <a:off x="5638648" y="6172200"/>
            <a:ext cx="146304" cy="146304"/>
          </a:xfrm>
          <a:prstGeom prst="ellipse">
            <a:avLst/>
          </a:prstGeom>
          <a:solidFill>
            <a:srgbClr val="EFB43A"/>
          </a:solidFill>
          <a:ln/>
        </p:spPr>
      </p:sp>
      <p:sp>
        <p:nvSpPr>
          <p:cNvPr id="15" name="Shape 11"/>
          <p:cNvSpPr/>
          <p:nvPr/>
        </p:nvSpPr>
        <p:spPr>
          <a:xfrm>
            <a:off x="5894680" y="6172200"/>
            <a:ext cx="146304" cy="146304"/>
          </a:xfrm>
          <a:prstGeom prst="ellipse">
            <a:avLst/>
          </a:prstGeom>
          <a:solidFill>
            <a:srgbClr val="EFB43A"/>
          </a:solidFill>
          <a:ln/>
        </p:spPr>
      </p:sp>
      <p:sp>
        <p:nvSpPr>
          <p:cNvPr id="16" name="Shape 12"/>
          <p:cNvSpPr/>
          <p:nvPr/>
        </p:nvSpPr>
        <p:spPr>
          <a:xfrm>
            <a:off x="6150712" y="6172200"/>
            <a:ext cx="146304" cy="146304"/>
          </a:xfrm>
          <a:prstGeom prst="ellipse">
            <a:avLst/>
          </a:prstGeom>
          <a:solidFill>
            <a:srgbClr val="EFB43A"/>
          </a:solidFill>
          <a:ln/>
        </p:spPr>
      </p:sp>
      <p:sp>
        <p:nvSpPr>
          <p:cNvPr id="17" name="Shape 13"/>
          <p:cNvSpPr/>
          <p:nvPr/>
        </p:nvSpPr>
        <p:spPr>
          <a:xfrm>
            <a:off x="6406744" y="6172200"/>
            <a:ext cx="146304" cy="146304"/>
          </a:xfrm>
          <a:prstGeom prst="ellipse">
            <a:avLst/>
          </a:prstGeom>
          <a:solidFill>
            <a:srgbClr val="D8DEE2"/>
          </a:solidFill>
          <a:ln/>
        </p:spPr>
      </p:sp>
      <p:sp>
        <p:nvSpPr>
          <p:cNvPr id="18" name="Shape 14"/>
          <p:cNvSpPr/>
          <p:nvPr/>
        </p:nvSpPr>
        <p:spPr>
          <a:xfrm>
            <a:off x="6662776" y="6172200"/>
            <a:ext cx="146304" cy="146304"/>
          </a:xfrm>
          <a:prstGeom prst="ellipse">
            <a:avLst/>
          </a:prstGeom>
          <a:solidFill>
            <a:srgbClr val="D8DEE2"/>
          </a:solidFill>
          <a:ln/>
        </p:spPr>
      </p:sp>
      <p:sp>
        <p:nvSpPr>
          <p:cNvPr id="19" name="Shape 15"/>
          <p:cNvSpPr/>
          <p:nvPr/>
        </p:nvSpPr>
        <p:spPr>
          <a:xfrm>
            <a:off x="6918808" y="6172200"/>
            <a:ext cx="146304" cy="146304"/>
          </a:xfrm>
          <a:prstGeom prst="ellipse">
            <a:avLst/>
          </a:prstGeom>
          <a:solidFill>
            <a:srgbClr val="D8DEE2"/>
          </a:solidFill>
          <a:ln/>
        </p:spPr>
      </p:sp>
      <p:sp>
        <p:nvSpPr>
          <p:cNvPr id="20" name="Text 16"/>
          <p:cNvSpPr txBox="1"/>
          <p:nvPr/>
        </p:nvSpPr>
        <p:spPr>
          <a:xfrm>
            <a:off x="0" y="5879592"/>
            <a:ext cx="1219169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spc="1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PASO 5 DE 8</a:t>
            </a:r>
            <a:endParaRPr lang="en-US" sz="900" dirty="0"/>
          </a:p>
        </p:txBody>
      </p:sp>
      <p:sp>
        <p:nvSpPr>
          <p:cNvPr id="21" name="Text 17"/>
          <p:cNvSpPr txBox="1"/>
          <p:nvPr/>
        </p:nvSpPr>
        <p:spPr>
          <a:xfrm>
            <a:off x="502920" y="6510528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REGISTRO COMO CREADOR AFILIADO · TIKTOK SHOP</a:t>
            </a:r>
            <a:endParaRPr lang="en-US" sz="800" dirty="0"/>
          </a:p>
        </p:txBody>
      </p:sp>
      <p:sp>
        <p:nvSpPr>
          <p:cNvPr id="22" name="Text 18"/>
          <p:cNvSpPr txBox="1"/>
          <p:nvPr/>
        </p:nvSpPr>
        <p:spPr>
          <a:xfrm>
            <a:off x="11231575" y="651052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148840" y="1965960"/>
            <a:ext cx="2194560" cy="2194560"/>
          </a:xfrm>
          <a:prstGeom prst="ellipse">
            <a:avLst/>
          </a:prstGeom>
          <a:solidFill>
            <a:srgbClr val="2C4A5C"/>
          </a:solidFill>
          <a:ln/>
        </p:spPr>
      </p:sp>
      <p:pic>
        <p:nvPicPr>
          <p:cNvPr id="3" name="Image 0" descr="/tmp/tiktok_pptx/icons/png/idcar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7480" y="2514600"/>
            <a:ext cx="1097280" cy="109728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3886200" y="1828800"/>
            <a:ext cx="566928" cy="566928"/>
          </a:xfrm>
          <a:prstGeom prst="ellipse">
            <a:avLst/>
          </a:prstGeom>
          <a:solidFill>
            <a:srgbClr val="EFB43A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3886200" y="182880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628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500" dirty="0"/>
          </a:p>
        </p:txBody>
      </p:sp>
      <p:pic>
        <p:nvPicPr>
          <p:cNvPr id="6" name="Image 1" descr="/tmp/tiktok_pptx/icons/png/arrowright.png">    </p:cNvPr>
          <p:cNvPicPr>
            <a:picLocks noChangeAspect="1"/>
          </p:cNvPicPr>
          <p:nvPr/>
        </p:nvPicPr>
        <p:blipFill>
          <a:blip r:embed="rId2">
            <a:alphaModFix amt="45000"/>
          </a:blip>
          <a:stretch>
            <a:fillRect/>
          </a:stretch>
        </p:blipFill>
        <p:spPr>
          <a:xfrm>
            <a:off x="4617720" y="2834640"/>
            <a:ext cx="502920" cy="502920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5486400" y="1417320"/>
            <a:ext cx="6217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1628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Verifica tu identidad y tu edad</a:t>
            </a:r>
            <a:endParaRPr lang="en-US" sz="2700" dirty="0"/>
          </a:p>
        </p:txBody>
      </p:sp>
      <p:sp>
        <p:nvSpPr>
          <p:cNvPr id="8" name="Text 4"/>
          <p:cNvSpPr txBox="1"/>
          <p:nvPr/>
        </p:nvSpPr>
        <p:spPr>
          <a:xfrm>
            <a:off x="5486400" y="2331720"/>
            <a:ext cx="6263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Sube una identificación oficial con foto, una selfie y confirma tu edad; tienes hasta 2 meses para hacerlo.</a:t>
            </a:r>
            <a:endParaRPr lang="en-US" sz="1500" dirty="0"/>
          </a:p>
        </p:txBody>
      </p:sp>
      <p:sp>
        <p:nvSpPr>
          <p:cNvPr id="9" name="Shape 5"/>
          <p:cNvSpPr/>
          <p:nvPr/>
        </p:nvSpPr>
        <p:spPr>
          <a:xfrm>
            <a:off x="5486400" y="3703320"/>
            <a:ext cx="6263640" cy="566928"/>
          </a:xfrm>
          <a:prstGeom prst="roundRect">
            <a:avLst>
              <a:gd name="adj" fmla="val 50000"/>
            </a:avLst>
          </a:prstGeom>
          <a:solidFill>
            <a:srgbClr val="DCE8EF"/>
          </a:solidFill>
          <a:ln/>
        </p:spPr>
      </p:sp>
      <p:sp>
        <p:nvSpPr>
          <p:cNvPr id="10" name="Text 6"/>
          <p:cNvSpPr txBox="1"/>
          <p:nvPr/>
        </p:nvSpPr>
        <p:spPr>
          <a:xfrm>
            <a:off x="5760720" y="3703320"/>
            <a:ext cx="5715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447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DÓNDE:  </a:t>
            </a:r>
            <a:pPr indent="0" marL="0">
              <a:buNone/>
            </a:pPr>
            <a:r>
              <a:rPr lang="en-US" sz="1100" dirty="0">
                <a:solidFill>
                  <a:srgbClr val="2447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Centro de verificación (KYC)</a:t>
            </a:r>
            <a:endParaRPr lang="en-US" sz="1100" dirty="0"/>
          </a:p>
        </p:txBody>
      </p:sp>
      <p:sp>
        <p:nvSpPr>
          <p:cNvPr id="11" name="Text 7"/>
          <p:cNvSpPr txBox="1"/>
          <p:nvPr/>
        </p:nvSpPr>
        <p:spPr>
          <a:xfrm>
            <a:off x="502920" y="45720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C98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REGISTRO PASO A PASO</a:t>
            </a:r>
            <a:endParaRPr lang="en-US" sz="1100" dirty="0"/>
          </a:p>
        </p:txBody>
      </p:sp>
      <p:sp>
        <p:nvSpPr>
          <p:cNvPr id="12" name="Shape 8"/>
          <p:cNvSpPr/>
          <p:nvPr/>
        </p:nvSpPr>
        <p:spPr>
          <a:xfrm>
            <a:off x="5126584" y="6172200"/>
            <a:ext cx="146304" cy="146304"/>
          </a:xfrm>
          <a:prstGeom prst="ellipse">
            <a:avLst/>
          </a:prstGeom>
          <a:solidFill>
            <a:srgbClr val="EFB43A"/>
          </a:solidFill>
          <a:ln/>
        </p:spPr>
      </p:sp>
      <p:sp>
        <p:nvSpPr>
          <p:cNvPr id="13" name="Shape 9"/>
          <p:cNvSpPr/>
          <p:nvPr/>
        </p:nvSpPr>
        <p:spPr>
          <a:xfrm>
            <a:off x="5382616" y="6172200"/>
            <a:ext cx="146304" cy="146304"/>
          </a:xfrm>
          <a:prstGeom prst="ellipse">
            <a:avLst/>
          </a:prstGeom>
          <a:solidFill>
            <a:srgbClr val="EFB43A"/>
          </a:solidFill>
          <a:ln/>
        </p:spPr>
      </p:sp>
      <p:sp>
        <p:nvSpPr>
          <p:cNvPr id="14" name="Shape 10"/>
          <p:cNvSpPr/>
          <p:nvPr/>
        </p:nvSpPr>
        <p:spPr>
          <a:xfrm>
            <a:off x="5638648" y="6172200"/>
            <a:ext cx="146304" cy="146304"/>
          </a:xfrm>
          <a:prstGeom prst="ellipse">
            <a:avLst/>
          </a:prstGeom>
          <a:solidFill>
            <a:srgbClr val="EFB43A"/>
          </a:solidFill>
          <a:ln/>
        </p:spPr>
      </p:sp>
      <p:sp>
        <p:nvSpPr>
          <p:cNvPr id="15" name="Shape 11"/>
          <p:cNvSpPr/>
          <p:nvPr/>
        </p:nvSpPr>
        <p:spPr>
          <a:xfrm>
            <a:off x="5894680" y="6172200"/>
            <a:ext cx="146304" cy="146304"/>
          </a:xfrm>
          <a:prstGeom prst="ellipse">
            <a:avLst/>
          </a:prstGeom>
          <a:solidFill>
            <a:srgbClr val="EFB43A"/>
          </a:solidFill>
          <a:ln/>
        </p:spPr>
      </p:sp>
      <p:sp>
        <p:nvSpPr>
          <p:cNvPr id="16" name="Shape 12"/>
          <p:cNvSpPr/>
          <p:nvPr/>
        </p:nvSpPr>
        <p:spPr>
          <a:xfrm>
            <a:off x="6150712" y="6172200"/>
            <a:ext cx="146304" cy="146304"/>
          </a:xfrm>
          <a:prstGeom prst="ellipse">
            <a:avLst/>
          </a:prstGeom>
          <a:solidFill>
            <a:srgbClr val="EFB43A"/>
          </a:solidFill>
          <a:ln/>
        </p:spPr>
      </p:sp>
      <p:sp>
        <p:nvSpPr>
          <p:cNvPr id="17" name="Shape 13"/>
          <p:cNvSpPr/>
          <p:nvPr/>
        </p:nvSpPr>
        <p:spPr>
          <a:xfrm>
            <a:off x="6406744" y="6172200"/>
            <a:ext cx="146304" cy="146304"/>
          </a:xfrm>
          <a:prstGeom prst="ellipse">
            <a:avLst/>
          </a:prstGeom>
          <a:solidFill>
            <a:srgbClr val="EFB43A"/>
          </a:solidFill>
          <a:ln/>
        </p:spPr>
      </p:sp>
      <p:sp>
        <p:nvSpPr>
          <p:cNvPr id="18" name="Shape 14"/>
          <p:cNvSpPr/>
          <p:nvPr/>
        </p:nvSpPr>
        <p:spPr>
          <a:xfrm>
            <a:off x="6662776" y="6172200"/>
            <a:ext cx="146304" cy="146304"/>
          </a:xfrm>
          <a:prstGeom prst="ellipse">
            <a:avLst/>
          </a:prstGeom>
          <a:solidFill>
            <a:srgbClr val="D8DEE2"/>
          </a:solidFill>
          <a:ln/>
        </p:spPr>
      </p:sp>
      <p:sp>
        <p:nvSpPr>
          <p:cNvPr id="19" name="Shape 15"/>
          <p:cNvSpPr/>
          <p:nvPr/>
        </p:nvSpPr>
        <p:spPr>
          <a:xfrm>
            <a:off x="6918808" y="6172200"/>
            <a:ext cx="146304" cy="146304"/>
          </a:xfrm>
          <a:prstGeom prst="ellipse">
            <a:avLst/>
          </a:prstGeom>
          <a:solidFill>
            <a:srgbClr val="D8DEE2"/>
          </a:solidFill>
          <a:ln/>
        </p:spPr>
      </p:sp>
      <p:sp>
        <p:nvSpPr>
          <p:cNvPr id="20" name="Text 16"/>
          <p:cNvSpPr txBox="1"/>
          <p:nvPr/>
        </p:nvSpPr>
        <p:spPr>
          <a:xfrm>
            <a:off x="0" y="5879592"/>
            <a:ext cx="1219169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spc="1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PASO 6 DE 8</a:t>
            </a:r>
            <a:endParaRPr lang="en-US" sz="900" dirty="0"/>
          </a:p>
        </p:txBody>
      </p:sp>
      <p:sp>
        <p:nvSpPr>
          <p:cNvPr id="21" name="Text 17"/>
          <p:cNvSpPr txBox="1"/>
          <p:nvPr/>
        </p:nvSpPr>
        <p:spPr>
          <a:xfrm>
            <a:off x="502920" y="6510528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REGISTRO COMO CREADOR AFILIADO · TIKTOK SHOP</a:t>
            </a:r>
            <a:endParaRPr lang="en-US" sz="800" dirty="0"/>
          </a:p>
        </p:txBody>
      </p:sp>
      <p:sp>
        <p:nvSpPr>
          <p:cNvPr id="22" name="Text 18"/>
          <p:cNvSpPr txBox="1"/>
          <p:nvPr/>
        </p:nvSpPr>
        <p:spPr>
          <a:xfrm>
            <a:off x="11231575" y="651052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148840" y="1965960"/>
            <a:ext cx="2194560" cy="2194560"/>
          </a:xfrm>
          <a:prstGeom prst="ellipse">
            <a:avLst/>
          </a:prstGeom>
          <a:solidFill>
            <a:srgbClr val="1F3A4D"/>
          </a:solidFill>
          <a:ln/>
        </p:spPr>
      </p:sp>
      <p:pic>
        <p:nvPicPr>
          <p:cNvPr id="3" name="Image 0" descr="/tmp/tiktok_pptx/icons/png/ban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7480" y="2514600"/>
            <a:ext cx="1097280" cy="109728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3886200" y="1828800"/>
            <a:ext cx="566928" cy="566928"/>
          </a:xfrm>
          <a:prstGeom prst="ellipse">
            <a:avLst/>
          </a:prstGeom>
          <a:solidFill>
            <a:srgbClr val="EFB43A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3886200" y="182880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628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500" dirty="0"/>
          </a:p>
        </p:txBody>
      </p:sp>
      <p:pic>
        <p:nvPicPr>
          <p:cNvPr id="6" name="Image 1" descr="/tmp/tiktok_pptx/icons/png/arrowright.png">    </p:cNvPr>
          <p:cNvPicPr>
            <a:picLocks noChangeAspect="1"/>
          </p:cNvPicPr>
          <p:nvPr/>
        </p:nvPicPr>
        <p:blipFill>
          <a:blip r:embed="rId2">
            <a:alphaModFix amt="45000"/>
          </a:blip>
          <a:stretch>
            <a:fillRect/>
          </a:stretch>
        </p:blipFill>
        <p:spPr>
          <a:xfrm>
            <a:off x="4617720" y="2834640"/>
            <a:ext cx="502920" cy="502920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5486400" y="1417320"/>
            <a:ext cx="6217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1628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 tu cuenta de comisiones</a:t>
            </a:r>
            <a:endParaRPr lang="en-US" sz="2700" dirty="0"/>
          </a:p>
        </p:txBody>
      </p:sp>
      <p:sp>
        <p:nvSpPr>
          <p:cNvPr id="8" name="Text 4"/>
          <p:cNvSpPr txBox="1"/>
          <p:nvPr/>
        </p:nvSpPr>
        <p:spPr>
          <a:xfrm>
            <a:off x="5486400" y="2331720"/>
            <a:ext cx="6263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Registra tu cuenta bancaria y tu información fiscal. Sin esto no puedes retirar tus comisiones.</a:t>
            </a:r>
            <a:endParaRPr lang="en-US" sz="1500" dirty="0"/>
          </a:p>
        </p:txBody>
      </p:sp>
      <p:sp>
        <p:nvSpPr>
          <p:cNvPr id="9" name="Shape 5"/>
          <p:cNvSpPr/>
          <p:nvPr/>
        </p:nvSpPr>
        <p:spPr>
          <a:xfrm>
            <a:off x="5486400" y="3703320"/>
            <a:ext cx="6263640" cy="566928"/>
          </a:xfrm>
          <a:prstGeom prst="roundRect">
            <a:avLst>
              <a:gd name="adj" fmla="val 50000"/>
            </a:avLst>
          </a:prstGeom>
          <a:solidFill>
            <a:srgbClr val="DCE8EF"/>
          </a:solidFill>
          <a:ln/>
        </p:spPr>
      </p:sp>
      <p:sp>
        <p:nvSpPr>
          <p:cNvPr id="10" name="Text 6"/>
          <p:cNvSpPr txBox="1"/>
          <p:nvPr/>
        </p:nvSpPr>
        <p:spPr>
          <a:xfrm>
            <a:off x="5760720" y="3703320"/>
            <a:ext cx="5715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447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DÓNDE:  </a:t>
            </a:r>
            <a:pPr indent="0" marL="0">
              <a:buNone/>
            </a:pPr>
            <a:r>
              <a:rPr lang="en-US" sz="1100" dirty="0">
                <a:solidFill>
                  <a:srgbClr val="2447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TikTok Shop › Cuenta de comisiones</a:t>
            </a:r>
            <a:endParaRPr lang="en-US" sz="1100" dirty="0"/>
          </a:p>
        </p:txBody>
      </p:sp>
      <p:sp>
        <p:nvSpPr>
          <p:cNvPr id="11" name="Text 7"/>
          <p:cNvSpPr txBox="1"/>
          <p:nvPr/>
        </p:nvSpPr>
        <p:spPr>
          <a:xfrm>
            <a:off x="502920" y="45720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C98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REGISTRO PASO A PASO</a:t>
            </a:r>
            <a:endParaRPr lang="en-US" sz="1100" dirty="0"/>
          </a:p>
        </p:txBody>
      </p:sp>
      <p:sp>
        <p:nvSpPr>
          <p:cNvPr id="12" name="Shape 8"/>
          <p:cNvSpPr/>
          <p:nvPr/>
        </p:nvSpPr>
        <p:spPr>
          <a:xfrm>
            <a:off x="5126584" y="6172200"/>
            <a:ext cx="146304" cy="146304"/>
          </a:xfrm>
          <a:prstGeom prst="ellipse">
            <a:avLst/>
          </a:prstGeom>
          <a:solidFill>
            <a:srgbClr val="EFB43A"/>
          </a:solidFill>
          <a:ln/>
        </p:spPr>
      </p:sp>
      <p:sp>
        <p:nvSpPr>
          <p:cNvPr id="13" name="Shape 9"/>
          <p:cNvSpPr/>
          <p:nvPr/>
        </p:nvSpPr>
        <p:spPr>
          <a:xfrm>
            <a:off x="5382616" y="6172200"/>
            <a:ext cx="146304" cy="146304"/>
          </a:xfrm>
          <a:prstGeom prst="ellipse">
            <a:avLst/>
          </a:prstGeom>
          <a:solidFill>
            <a:srgbClr val="EFB43A"/>
          </a:solidFill>
          <a:ln/>
        </p:spPr>
      </p:sp>
      <p:sp>
        <p:nvSpPr>
          <p:cNvPr id="14" name="Shape 10"/>
          <p:cNvSpPr/>
          <p:nvPr/>
        </p:nvSpPr>
        <p:spPr>
          <a:xfrm>
            <a:off x="5638648" y="6172200"/>
            <a:ext cx="146304" cy="146304"/>
          </a:xfrm>
          <a:prstGeom prst="ellipse">
            <a:avLst/>
          </a:prstGeom>
          <a:solidFill>
            <a:srgbClr val="EFB43A"/>
          </a:solidFill>
          <a:ln/>
        </p:spPr>
      </p:sp>
      <p:sp>
        <p:nvSpPr>
          <p:cNvPr id="15" name="Shape 11"/>
          <p:cNvSpPr/>
          <p:nvPr/>
        </p:nvSpPr>
        <p:spPr>
          <a:xfrm>
            <a:off x="5894680" y="6172200"/>
            <a:ext cx="146304" cy="146304"/>
          </a:xfrm>
          <a:prstGeom prst="ellipse">
            <a:avLst/>
          </a:prstGeom>
          <a:solidFill>
            <a:srgbClr val="EFB43A"/>
          </a:solidFill>
          <a:ln/>
        </p:spPr>
      </p:sp>
      <p:sp>
        <p:nvSpPr>
          <p:cNvPr id="16" name="Shape 12"/>
          <p:cNvSpPr/>
          <p:nvPr/>
        </p:nvSpPr>
        <p:spPr>
          <a:xfrm>
            <a:off x="6150712" y="6172200"/>
            <a:ext cx="146304" cy="146304"/>
          </a:xfrm>
          <a:prstGeom prst="ellipse">
            <a:avLst/>
          </a:prstGeom>
          <a:solidFill>
            <a:srgbClr val="EFB43A"/>
          </a:solidFill>
          <a:ln/>
        </p:spPr>
      </p:sp>
      <p:sp>
        <p:nvSpPr>
          <p:cNvPr id="17" name="Shape 13"/>
          <p:cNvSpPr/>
          <p:nvPr/>
        </p:nvSpPr>
        <p:spPr>
          <a:xfrm>
            <a:off x="6406744" y="6172200"/>
            <a:ext cx="146304" cy="146304"/>
          </a:xfrm>
          <a:prstGeom prst="ellipse">
            <a:avLst/>
          </a:prstGeom>
          <a:solidFill>
            <a:srgbClr val="EFB43A"/>
          </a:solidFill>
          <a:ln/>
        </p:spPr>
      </p:sp>
      <p:sp>
        <p:nvSpPr>
          <p:cNvPr id="18" name="Shape 14"/>
          <p:cNvSpPr/>
          <p:nvPr/>
        </p:nvSpPr>
        <p:spPr>
          <a:xfrm>
            <a:off x="6662776" y="6172200"/>
            <a:ext cx="146304" cy="146304"/>
          </a:xfrm>
          <a:prstGeom prst="ellipse">
            <a:avLst/>
          </a:prstGeom>
          <a:solidFill>
            <a:srgbClr val="EFB43A"/>
          </a:solidFill>
          <a:ln/>
        </p:spPr>
      </p:sp>
      <p:sp>
        <p:nvSpPr>
          <p:cNvPr id="19" name="Shape 15"/>
          <p:cNvSpPr/>
          <p:nvPr/>
        </p:nvSpPr>
        <p:spPr>
          <a:xfrm>
            <a:off x="6918808" y="6172200"/>
            <a:ext cx="146304" cy="146304"/>
          </a:xfrm>
          <a:prstGeom prst="ellipse">
            <a:avLst/>
          </a:prstGeom>
          <a:solidFill>
            <a:srgbClr val="D8DEE2"/>
          </a:solidFill>
          <a:ln/>
        </p:spPr>
      </p:sp>
      <p:sp>
        <p:nvSpPr>
          <p:cNvPr id="20" name="Text 16"/>
          <p:cNvSpPr txBox="1"/>
          <p:nvPr/>
        </p:nvSpPr>
        <p:spPr>
          <a:xfrm>
            <a:off x="0" y="5879592"/>
            <a:ext cx="1219169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spc="1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PASO 7 DE 8</a:t>
            </a:r>
            <a:endParaRPr lang="en-US" sz="900" dirty="0"/>
          </a:p>
        </p:txBody>
      </p:sp>
      <p:sp>
        <p:nvSpPr>
          <p:cNvPr id="21" name="Text 17"/>
          <p:cNvSpPr txBox="1"/>
          <p:nvPr/>
        </p:nvSpPr>
        <p:spPr>
          <a:xfrm>
            <a:off x="502920" y="6510528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REGISTRO COMO CREADOR AFILIADO · TIKTOK SHOP</a:t>
            </a:r>
            <a:endParaRPr lang="en-US" sz="800" dirty="0"/>
          </a:p>
        </p:txBody>
      </p:sp>
      <p:sp>
        <p:nvSpPr>
          <p:cNvPr id="22" name="Text 18"/>
          <p:cNvSpPr txBox="1"/>
          <p:nvPr/>
        </p:nvSpPr>
        <p:spPr>
          <a:xfrm>
            <a:off x="11231575" y="651052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148840" y="1965960"/>
            <a:ext cx="2194560" cy="2194560"/>
          </a:xfrm>
          <a:prstGeom prst="ellipse">
            <a:avLst/>
          </a:prstGeom>
          <a:solidFill>
            <a:srgbClr val="2C4A5C"/>
          </a:solidFill>
          <a:ln/>
        </p:spPr>
      </p:sp>
      <p:pic>
        <p:nvPicPr>
          <p:cNvPr id="3" name="Image 0" descr="/tmp/tiktok_pptx/icons/png/stor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7480" y="2514600"/>
            <a:ext cx="1097280" cy="109728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3886200" y="1828800"/>
            <a:ext cx="566928" cy="566928"/>
          </a:xfrm>
          <a:prstGeom prst="ellipse">
            <a:avLst/>
          </a:prstGeom>
          <a:solidFill>
            <a:srgbClr val="EFB43A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3886200" y="182880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628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500" dirty="0"/>
          </a:p>
        </p:txBody>
      </p:sp>
      <p:pic>
        <p:nvPicPr>
          <p:cNvPr id="6" name="Image 1" descr="/tmp/tiktok_pptx/icons/png/arrowright.png">    </p:cNvPr>
          <p:cNvPicPr>
            <a:picLocks noChangeAspect="1"/>
          </p:cNvPicPr>
          <p:nvPr/>
        </p:nvPicPr>
        <p:blipFill>
          <a:blip r:embed="rId2">
            <a:alphaModFix amt="45000"/>
          </a:blip>
          <a:stretch>
            <a:fillRect/>
          </a:stretch>
        </p:blipFill>
        <p:spPr>
          <a:xfrm>
            <a:off x="4617720" y="2834640"/>
            <a:ext cx="502920" cy="502920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5486400" y="1417320"/>
            <a:ext cx="6217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1628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¡Listo! Explora el Marketplace</a:t>
            </a:r>
            <a:endParaRPr lang="en-US" sz="2700" dirty="0"/>
          </a:p>
        </p:txBody>
      </p:sp>
      <p:sp>
        <p:nvSpPr>
          <p:cNvPr id="8" name="Text 4"/>
          <p:cNvSpPr txBox="1"/>
          <p:nvPr/>
        </p:nvSpPr>
        <p:spPr>
          <a:xfrm>
            <a:off x="5486400" y="2331720"/>
            <a:ext cx="6263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 puedes ver productos disponibles, comparar tasas de comisión y solicitar promocionarlos.</a:t>
            </a:r>
            <a:endParaRPr lang="en-US" sz="1500" dirty="0"/>
          </a:p>
        </p:txBody>
      </p:sp>
      <p:sp>
        <p:nvSpPr>
          <p:cNvPr id="9" name="Shape 5"/>
          <p:cNvSpPr/>
          <p:nvPr/>
        </p:nvSpPr>
        <p:spPr>
          <a:xfrm>
            <a:off x="5486400" y="3703320"/>
            <a:ext cx="6263640" cy="566928"/>
          </a:xfrm>
          <a:prstGeom prst="roundRect">
            <a:avLst>
              <a:gd name="adj" fmla="val 50000"/>
            </a:avLst>
          </a:prstGeom>
          <a:solidFill>
            <a:srgbClr val="DCE8EF"/>
          </a:solidFill>
          <a:ln/>
        </p:spPr>
      </p:sp>
      <p:sp>
        <p:nvSpPr>
          <p:cNvPr id="10" name="Text 6"/>
          <p:cNvSpPr txBox="1"/>
          <p:nvPr/>
        </p:nvSpPr>
        <p:spPr>
          <a:xfrm>
            <a:off x="5760720" y="3703320"/>
            <a:ext cx="5715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447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DÓNDE:  </a:t>
            </a:r>
            <a:pPr indent="0" marL="0">
              <a:buNone/>
            </a:pPr>
            <a:r>
              <a:rPr lang="en-US" sz="1100" dirty="0">
                <a:solidFill>
                  <a:srgbClr val="2447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TikTok Shop › Marketplace de afiliados</a:t>
            </a:r>
            <a:endParaRPr lang="en-US" sz="1100" dirty="0"/>
          </a:p>
        </p:txBody>
      </p:sp>
      <p:sp>
        <p:nvSpPr>
          <p:cNvPr id="11" name="Text 7"/>
          <p:cNvSpPr txBox="1"/>
          <p:nvPr/>
        </p:nvSpPr>
        <p:spPr>
          <a:xfrm>
            <a:off x="502920" y="45720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C98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REGISTRO PASO A PASO</a:t>
            </a:r>
            <a:endParaRPr lang="en-US" sz="1100" dirty="0"/>
          </a:p>
        </p:txBody>
      </p:sp>
      <p:sp>
        <p:nvSpPr>
          <p:cNvPr id="12" name="Shape 8"/>
          <p:cNvSpPr/>
          <p:nvPr/>
        </p:nvSpPr>
        <p:spPr>
          <a:xfrm>
            <a:off x="5126584" y="6172200"/>
            <a:ext cx="146304" cy="146304"/>
          </a:xfrm>
          <a:prstGeom prst="ellipse">
            <a:avLst/>
          </a:prstGeom>
          <a:solidFill>
            <a:srgbClr val="EFB43A"/>
          </a:solidFill>
          <a:ln/>
        </p:spPr>
      </p:sp>
      <p:sp>
        <p:nvSpPr>
          <p:cNvPr id="13" name="Shape 9"/>
          <p:cNvSpPr/>
          <p:nvPr/>
        </p:nvSpPr>
        <p:spPr>
          <a:xfrm>
            <a:off x="5382616" y="6172200"/>
            <a:ext cx="146304" cy="146304"/>
          </a:xfrm>
          <a:prstGeom prst="ellipse">
            <a:avLst/>
          </a:prstGeom>
          <a:solidFill>
            <a:srgbClr val="EFB43A"/>
          </a:solidFill>
          <a:ln/>
        </p:spPr>
      </p:sp>
      <p:sp>
        <p:nvSpPr>
          <p:cNvPr id="14" name="Shape 10"/>
          <p:cNvSpPr/>
          <p:nvPr/>
        </p:nvSpPr>
        <p:spPr>
          <a:xfrm>
            <a:off x="5638648" y="6172200"/>
            <a:ext cx="146304" cy="146304"/>
          </a:xfrm>
          <a:prstGeom prst="ellipse">
            <a:avLst/>
          </a:prstGeom>
          <a:solidFill>
            <a:srgbClr val="EFB43A"/>
          </a:solidFill>
          <a:ln/>
        </p:spPr>
      </p:sp>
      <p:sp>
        <p:nvSpPr>
          <p:cNvPr id="15" name="Shape 11"/>
          <p:cNvSpPr/>
          <p:nvPr/>
        </p:nvSpPr>
        <p:spPr>
          <a:xfrm>
            <a:off x="5894680" y="6172200"/>
            <a:ext cx="146304" cy="146304"/>
          </a:xfrm>
          <a:prstGeom prst="ellipse">
            <a:avLst/>
          </a:prstGeom>
          <a:solidFill>
            <a:srgbClr val="EFB43A"/>
          </a:solidFill>
          <a:ln/>
        </p:spPr>
      </p:sp>
      <p:sp>
        <p:nvSpPr>
          <p:cNvPr id="16" name="Shape 12"/>
          <p:cNvSpPr/>
          <p:nvPr/>
        </p:nvSpPr>
        <p:spPr>
          <a:xfrm>
            <a:off x="6150712" y="6172200"/>
            <a:ext cx="146304" cy="146304"/>
          </a:xfrm>
          <a:prstGeom prst="ellipse">
            <a:avLst/>
          </a:prstGeom>
          <a:solidFill>
            <a:srgbClr val="EFB43A"/>
          </a:solidFill>
          <a:ln/>
        </p:spPr>
      </p:sp>
      <p:sp>
        <p:nvSpPr>
          <p:cNvPr id="17" name="Shape 13"/>
          <p:cNvSpPr/>
          <p:nvPr/>
        </p:nvSpPr>
        <p:spPr>
          <a:xfrm>
            <a:off x="6406744" y="6172200"/>
            <a:ext cx="146304" cy="146304"/>
          </a:xfrm>
          <a:prstGeom prst="ellipse">
            <a:avLst/>
          </a:prstGeom>
          <a:solidFill>
            <a:srgbClr val="EFB43A"/>
          </a:solidFill>
          <a:ln/>
        </p:spPr>
      </p:sp>
      <p:sp>
        <p:nvSpPr>
          <p:cNvPr id="18" name="Shape 14"/>
          <p:cNvSpPr/>
          <p:nvPr/>
        </p:nvSpPr>
        <p:spPr>
          <a:xfrm>
            <a:off x="6662776" y="6172200"/>
            <a:ext cx="146304" cy="146304"/>
          </a:xfrm>
          <a:prstGeom prst="ellipse">
            <a:avLst/>
          </a:prstGeom>
          <a:solidFill>
            <a:srgbClr val="EFB43A"/>
          </a:solidFill>
          <a:ln/>
        </p:spPr>
      </p:sp>
      <p:sp>
        <p:nvSpPr>
          <p:cNvPr id="19" name="Shape 15"/>
          <p:cNvSpPr/>
          <p:nvPr/>
        </p:nvSpPr>
        <p:spPr>
          <a:xfrm>
            <a:off x="6918808" y="6172200"/>
            <a:ext cx="146304" cy="146304"/>
          </a:xfrm>
          <a:prstGeom prst="ellipse">
            <a:avLst/>
          </a:prstGeom>
          <a:solidFill>
            <a:srgbClr val="EFB43A"/>
          </a:solidFill>
          <a:ln/>
        </p:spPr>
      </p:sp>
      <p:sp>
        <p:nvSpPr>
          <p:cNvPr id="20" name="Text 16"/>
          <p:cNvSpPr txBox="1"/>
          <p:nvPr/>
        </p:nvSpPr>
        <p:spPr>
          <a:xfrm>
            <a:off x="0" y="5879592"/>
            <a:ext cx="1219169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spc="1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PASO 8 DE 8</a:t>
            </a:r>
            <a:endParaRPr lang="en-US" sz="900" dirty="0"/>
          </a:p>
        </p:txBody>
      </p:sp>
      <p:sp>
        <p:nvSpPr>
          <p:cNvPr id="21" name="Text 17"/>
          <p:cNvSpPr txBox="1"/>
          <p:nvPr/>
        </p:nvSpPr>
        <p:spPr>
          <a:xfrm>
            <a:off x="502920" y="6510528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REGISTRO COMO CREADOR AFILIADO · TIKTOK SHOP</a:t>
            </a:r>
            <a:endParaRPr lang="en-US" sz="800" dirty="0"/>
          </a:p>
        </p:txBody>
      </p:sp>
      <p:sp>
        <p:nvSpPr>
          <p:cNvPr id="22" name="Text 18"/>
          <p:cNvSpPr txBox="1"/>
          <p:nvPr/>
        </p:nvSpPr>
        <p:spPr>
          <a:xfrm>
            <a:off x="11231575" y="651052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6283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640080"/>
            <a:ext cx="1188720" cy="1188720"/>
          </a:xfrm>
          <a:prstGeom prst="ellipse">
            <a:avLst/>
          </a:prstGeom>
          <a:solidFill>
            <a:srgbClr val="EFB43A"/>
          </a:solidFill>
          <a:ln/>
        </p:spPr>
      </p:sp>
      <p:pic>
        <p:nvPicPr>
          <p:cNvPr id="3" name="Image 0" descr="/tmp/tiktok_pptx/icons/png/warning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382" y="907542"/>
            <a:ext cx="653796" cy="653796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1965960" y="777240"/>
            <a:ext cx="8686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rgbClr val="EFB4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TIENES MENOS DE 5,000 SEGUIDORES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1965960" y="1097280"/>
            <a:ext cx="9144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Entras a un programa piloto de 30 días</a:t>
            </a:r>
            <a:endParaRPr lang="en-US" sz="2800" dirty="0"/>
          </a:p>
        </p:txBody>
      </p:sp>
      <p:sp>
        <p:nvSpPr>
          <p:cNvPr id="6" name="Shape 3"/>
          <p:cNvSpPr/>
          <p:nvPr/>
        </p:nvSpPr>
        <p:spPr>
          <a:xfrm>
            <a:off x="502920" y="2148840"/>
            <a:ext cx="11183112" cy="914400"/>
          </a:xfrm>
          <a:prstGeom prst="roundRect">
            <a:avLst>
              <a:gd name="adj" fmla="val 10000"/>
            </a:avLst>
          </a:prstGeom>
          <a:solidFill>
            <a:srgbClr val="1F3A4D"/>
          </a:solidFill>
          <a:ln/>
        </p:spPr>
      </p:sp>
      <p:sp>
        <p:nvSpPr>
          <p:cNvPr id="7" name="Shape 4"/>
          <p:cNvSpPr/>
          <p:nvPr/>
        </p:nvSpPr>
        <p:spPr>
          <a:xfrm>
            <a:off x="731520" y="2331720"/>
            <a:ext cx="548640" cy="548640"/>
          </a:xfrm>
          <a:prstGeom prst="ellipse">
            <a:avLst/>
          </a:prstGeom>
          <a:solidFill>
            <a:srgbClr val="2C4A5C"/>
          </a:solidFill>
          <a:ln/>
        </p:spPr>
      </p:sp>
      <p:pic>
        <p:nvPicPr>
          <p:cNvPr id="8" name="Image 1" descr="/tmp/tiktok_pptx/icons/png/vide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4964" y="2455164"/>
            <a:ext cx="301752" cy="301752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1508760" y="2148840"/>
            <a:ext cx="9875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Máximo 3 videos comprables por día</a:t>
            </a:r>
            <a:endParaRPr lang="en-US" sz="1600" dirty="0"/>
          </a:p>
        </p:txBody>
      </p:sp>
      <p:sp>
        <p:nvSpPr>
          <p:cNvPr id="10" name="Shape 6"/>
          <p:cNvSpPr/>
          <p:nvPr/>
        </p:nvSpPr>
        <p:spPr>
          <a:xfrm>
            <a:off x="502920" y="3227832"/>
            <a:ext cx="11183112" cy="914400"/>
          </a:xfrm>
          <a:prstGeom prst="roundRect">
            <a:avLst>
              <a:gd name="adj" fmla="val 10000"/>
            </a:avLst>
          </a:prstGeom>
          <a:solidFill>
            <a:srgbClr val="1F3A4D"/>
          </a:solidFill>
          <a:ln/>
        </p:spPr>
      </p:sp>
      <p:sp>
        <p:nvSpPr>
          <p:cNvPr id="11" name="Shape 7"/>
          <p:cNvSpPr/>
          <p:nvPr/>
        </p:nvSpPr>
        <p:spPr>
          <a:xfrm>
            <a:off x="731520" y="3410712"/>
            <a:ext cx="548640" cy="548640"/>
          </a:xfrm>
          <a:prstGeom prst="ellipse">
            <a:avLst/>
          </a:prstGeom>
          <a:solidFill>
            <a:srgbClr val="2C4A5C"/>
          </a:solidFill>
          <a:ln/>
        </p:spPr>
      </p:sp>
      <p:pic>
        <p:nvPicPr>
          <p:cNvPr id="12" name="Image 2" descr="/tmp/tiktok_pptx/icons/png/clapperboar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4964" y="3534156"/>
            <a:ext cx="301752" cy="301752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1508760" y="3227832"/>
            <a:ext cx="9875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Máximo 3 transmisiones LIVE por semana</a:t>
            </a:r>
            <a:endParaRPr lang="en-US" sz="1600" dirty="0"/>
          </a:p>
        </p:txBody>
      </p:sp>
      <p:sp>
        <p:nvSpPr>
          <p:cNvPr id="14" name="Shape 9"/>
          <p:cNvSpPr/>
          <p:nvPr/>
        </p:nvSpPr>
        <p:spPr>
          <a:xfrm>
            <a:off x="502920" y="4306824"/>
            <a:ext cx="11183112" cy="914400"/>
          </a:xfrm>
          <a:prstGeom prst="roundRect">
            <a:avLst>
              <a:gd name="adj" fmla="val 10000"/>
            </a:avLst>
          </a:prstGeom>
          <a:solidFill>
            <a:srgbClr val="1F3A4D"/>
          </a:solidFill>
          <a:ln/>
        </p:spPr>
      </p:sp>
      <p:sp>
        <p:nvSpPr>
          <p:cNvPr id="15" name="Shape 10"/>
          <p:cNvSpPr/>
          <p:nvPr/>
        </p:nvSpPr>
        <p:spPr>
          <a:xfrm>
            <a:off x="731520" y="4489704"/>
            <a:ext cx="548640" cy="548640"/>
          </a:xfrm>
          <a:prstGeom prst="ellipse">
            <a:avLst/>
          </a:prstGeom>
          <a:solidFill>
            <a:srgbClr val="2C4A5C"/>
          </a:solidFill>
          <a:ln/>
        </p:spPr>
      </p:sp>
      <p:pic>
        <p:nvPicPr>
          <p:cNvPr id="16" name="Image 3" descr="/tmp/tiktok_pptx/icons/png/stor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964" y="4613148"/>
            <a:ext cx="301752" cy="301752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1508760" y="4306824"/>
            <a:ext cx="9875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Solo tiendas con 95% o más de desempeño</a:t>
            </a:r>
            <a:endParaRPr lang="en-US" sz="1600" dirty="0"/>
          </a:p>
        </p:txBody>
      </p:sp>
      <p:sp>
        <p:nvSpPr>
          <p:cNvPr id="18" name="Text 12"/>
          <p:cNvSpPr txBox="1"/>
          <p:nvPr/>
        </p:nvSpPr>
        <p:spPr>
          <a:xfrm>
            <a:off x="502920" y="5522976"/>
            <a:ext cx="1118311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AFC6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Estas restricciones son temporales: se relajan conforme creces y mantienes buen desempeño.</a:t>
            </a:r>
            <a:endParaRPr lang="en-US" sz="1250" dirty="0"/>
          </a:p>
        </p:txBody>
      </p:sp>
      <p:sp>
        <p:nvSpPr>
          <p:cNvPr id="19" name="Text 13"/>
          <p:cNvSpPr txBox="1"/>
          <p:nvPr/>
        </p:nvSpPr>
        <p:spPr>
          <a:xfrm>
            <a:off x="502920" y="6510528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7C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REGISTRO COMO CREADOR AFILIADO · TIKTOK SHOP</a:t>
            </a:r>
            <a:endParaRPr lang="en-US" sz="800" dirty="0"/>
          </a:p>
        </p:txBody>
      </p:sp>
      <p:sp>
        <p:nvSpPr>
          <p:cNvPr id="20" name="Text 14"/>
          <p:cNvSpPr txBox="1"/>
          <p:nvPr/>
        </p:nvSpPr>
        <p:spPr>
          <a:xfrm>
            <a:off x="11231575" y="651052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7C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45720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C98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CERRAR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02920" y="713232"/>
            <a:ext cx="10789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628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Una diferencia clave por mercado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502920" y="1554480"/>
            <a:ext cx="3566160" cy="1920240"/>
          </a:xfrm>
          <a:prstGeom prst="roundRect">
            <a:avLst>
              <a:gd name="adj" fmla="val 4762"/>
            </a:avLst>
          </a:prstGeom>
          <a:solidFill>
            <a:srgbClr val="1F3A4D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31520" y="1719072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EFB4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México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731520" y="2011680"/>
            <a:ext cx="3108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2,000</a:t>
            </a:r>
            <a:endParaRPr lang="en-US" sz="4200" dirty="0"/>
          </a:p>
        </p:txBody>
      </p:sp>
      <p:sp>
        <p:nvSpPr>
          <p:cNvPr id="7" name="Text 5"/>
          <p:cNvSpPr txBox="1"/>
          <p:nvPr/>
        </p:nvSpPr>
        <p:spPr>
          <a:xfrm>
            <a:off x="731520" y="2880360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DCE8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seguidores mínimos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4270248" y="1554480"/>
            <a:ext cx="3566160" cy="1920240"/>
          </a:xfrm>
          <a:prstGeom prst="roundRect">
            <a:avLst>
              <a:gd name="adj" fmla="val 4762"/>
            </a:avLst>
          </a:prstGeom>
          <a:solidFill>
            <a:srgbClr val="2C4A5C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4498848" y="1719072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EFB4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Estados Unidos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4498848" y="2011680"/>
            <a:ext cx="3108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1,000</a:t>
            </a:r>
            <a:endParaRPr lang="en-US" sz="4200" dirty="0"/>
          </a:p>
        </p:txBody>
      </p:sp>
      <p:sp>
        <p:nvSpPr>
          <p:cNvPr id="11" name="Text 9"/>
          <p:cNvSpPr txBox="1"/>
          <p:nvPr/>
        </p:nvSpPr>
        <p:spPr>
          <a:xfrm>
            <a:off x="4498848" y="2880360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DCE8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seguidores mínimos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8037576" y="1554480"/>
            <a:ext cx="3566160" cy="1920240"/>
          </a:xfrm>
          <a:prstGeom prst="roundRect">
            <a:avLst>
              <a:gd name="adj" fmla="val 4762"/>
            </a:avLst>
          </a:prstGeom>
          <a:solidFill>
            <a:srgbClr val="1F3A4D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8266176" y="1719072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EFB4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UE y Reino Unido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8266176" y="2011680"/>
            <a:ext cx="3108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~1,000</a:t>
            </a:r>
            <a:endParaRPr lang="en-US" sz="4200" dirty="0"/>
          </a:p>
        </p:txBody>
      </p:sp>
      <p:sp>
        <p:nvSpPr>
          <p:cNvPr id="15" name="Text 13"/>
          <p:cNvSpPr txBox="1"/>
          <p:nvPr/>
        </p:nvSpPr>
        <p:spPr>
          <a:xfrm>
            <a:off x="8266176" y="2880360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DCE8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seguidores, según mercado</a:t>
            </a:r>
            <a:endParaRPr lang="en-US" sz="1150" dirty="0"/>
          </a:p>
        </p:txBody>
      </p:sp>
      <p:sp>
        <p:nvSpPr>
          <p:cNvPr id="16" name="Text 14"/>
          <p:cNvSpPr txBox="1"/>
          <p:nvPr/>
        </p:nvSpPr>
        <p:spPr>
          <a:xfrm>
            <a:off x="502920" y="3749040"/>
            <a:ext cx="1118311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los cuatro mercados se exige mayoría de edad (18 años), residencia en el mercado de registro y una cuenta sin restricciones de e-commerce.</a:t>
            </a:r>
            <a:endParaRPr lang="en-US" sz="1250" dirty="0"/>
          </a:p>
        </p:txBody>
      </p:sp>
      <p:sp>
        <p:nvSpPr>
          <p:cNvPr id="17" name="Shape 15"/>
          <p:cNvSpPr/>
          <p:nvPr/>
        </p:nvSpPr>
        <p:spPr>
          <a:xfrm>
            <a:off x="502920" y="4389120"/>
            <a:ext cx="11183112" cy="640080"/>
          </a:xfrm>
          <a:prstGeom prst="roundRect">
            <a:avLst>
              <a:gd name="adj" fmla="val 11429"/>
            </a:avLst>
          </a:prstGeom>
          <a:solidFill>
            <a:srgbClr val="EFEAD9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777240" y="4389120"/>
            <a:ext cx="1063447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5B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Los menús, tiempos y nombres de sección cambian con cada actualización de la app. Antes de impartir la clase, confirma el flujo directamente en TikTok Studio.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502920" y="5212080"/>
            <a:ext cx="1118311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Fuentes: TikTok Seller University México, Estados Unidos y Singapur (secciones de creador afiliado) · Edición de referencia: agosto de 2026.</a:t>
            </a:r>
            <a:endParaRPr lang="en-US" sz="950" dirty="0"/>
          </a:p>
        </p:txBody>
      </p:sp>
      <p:sp>
        <p:nvSpPr>
          <p:cNvPr id="20" name="Text 18"/>
          <p:cNvSpPr txBox="1"/>
          <p:nvPr/>
        </p:nvSpPr>
        <p:spPr>
          <a:xfrm>
            <a:off x="502920" y="6510528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REGISTRO COMO CREADOR AFILIADO · TIKTOK SHOP</a:t>
            </a:r>
            <a:endParaRPr lang="en-US" sz="800" dirty="0"/>
          </a:p>
        </p:txBody>
      </p:sp>
      <p:sp>
        <p:nvSpPr>
          <p:cNvPr id="21" name="Text 19"/>
          <p:cNvSpPr txBox="1"/>
          <p:nvPr/>
        </p:nvSpPr>
        <p:spPr>
          <a:xfrm>
            <a:off x="11231575" y="651052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2026-08-26T03:40:22Z</dcterms:created>
  <dcterms:modified xsi:type="dcterms:W3CDTF">2026-08-26T03:40:22Z</dcterms:modified>
</cp:coreProperties>
</file>