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26" d="100"/>
          <a:sy n="126" d="100"/>
        </p:scale>
        <p:origin x="23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101554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628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188720" y="4663440"/>
            <a:ext cx="3291840" cy="3291840"/>
          </a:xfrm>
          <a:prstGeom prst="ellipse">
            <a:avLst/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Shape 1"/>
          <p:cNvSpPr/>
          <p:nvPr/>
        </p:nvSpPr>
        <p:spPr>
          <a:xfrm>
            <a:off x="-502920" y="5349240"/>
            <a:ext cx="1920240" cy="1920240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Shape 2"/>
          <p:cNvSpPr/>
          <p:nvPr/>
        </p:nvSpPr>
        <p:spPr>
          <a:xfrm>
            <a:off x="822960" y="822960"/>
            <a:ext cx="310896" cy="310896"/>
          </a:xfrm>
          <a:prstGeom prst="roundRect">
            <a:avLst>
              <a:gd name="adj" fmla="val 26471"/>
            </a:avLst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5" name="Text 3"/>
          <p:cNvSpPr txBox="1"/>
          <p:nvPr/>
        </p:nvSpPr>
        <p:spPr>
          <a:xfrm>
            <a:off x="822960" y="1371600"/>
            <a:ext cx="5486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kern="0" spc="200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TECH CONSULTING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822960" y="228600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</a:t>
            </a:r>
            <a:endParaRPr lang="en-US" sz="54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324612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AF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Afiliación, comisiones, cobro e impuestos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822960" y="4160520"/>
            <a:ext cx="6035040" cy="566928"/>
          </a:xfrm>
          <a:prstGeom prst="roundRect">
            <a:avLst>
              <a:gd name="adj" fmla="val 16129"/>
            </a:avLst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Text 7"/>
          <p:cNvSpPr txBox="1"/>
          <p:nvPr/>
        </p:nvSpPr>
        <p:spPr>
          <a:xfrm>
            <a:off x="1005840" y="4160520"/>
            <a:ext cx="5669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DCE8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Mercados analizados: México · Estados Unidos · Unión Europea · Reino Unido</a:t>
            </a:r>
            <a:endParaRPr lang="en-US" sz="1250" dirty="0"/>
          </a:p>
        </p:txBody>
      </p:sp>
      <p:sp>
        <p:nvSpPr>
          <p:cNvPr id="10" name="Text 8"/>
          <p:cNvSpPr txBox="1"/>
          <p:nvPr/>
        </p:nvSpPr>
        <p:spPr>
          <a:xfrm>
            <a:off x="1737360" y="6263640"/>
            <a:ext cx="9601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Resumen ejecutivo para clase  ·  Edición de referencia: agosto de 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INTRODUCCIÓN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Objetivo y alcance de la sesión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417320"/>
            <a:ext cx="55778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 guía resume el funcionamiento de TikTok Shop Affiliate desde la perspectiva del creador que promociona productos de otras empresas: comisión, liquidación de la venta y obligación fiscal.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502920" y="2514600"/>
            <a:ext cx="5577840" cy="1234440"/>
          </a:xfrm>
          <a:prstGeom prst="roundRect">
            <a:avLst>
              <a:gd name="adj" fmla="val 5926"/>
            </a:avLst>
          </a:prstGeom>
          <a:solidFill>
            <a:srgbClr val="DCE8EF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6"/>
          <p:cNvSpPr txBox="1"/>
          <p:nvPr/>
        </p:nvSpPr>
        <p:spPr>
          <a:xfrm>
            <a:off x="758952" y="2514600"/>
            <a:ext cx="5065776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central: el creador afiliado no compra inventario ni cobra el precio completo del producto. Presta un servicio de promoción y recibe una comisión cuando una venta elegible queda atribuida y liquidada.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6492240" y="1417320"/>
            <a:ext cx="5212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 terminar la sesión, el alumno debe poder: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492240" y="1929384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1" name="Text 9"/>
          <p:cNvSpPr txBox="1"/>
          <p:nvPr/>
        </p:nvSpPr>
        <p:spPr>
          <a:xfrm>
            <a:off x="6784848" y="1819656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Explicar cómo se genera una comisión y quién determina el porcentaje.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492240" y="2459736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Text 11"/>
          <p:cNvSpPr txBox="1"/>
          <p:nvPr/>
        </p:nvSpPr>
        <p:spPr>
          <a:xfrm>
            <a:off x="6784848" y="2350008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Distinguir comisión estimada, comisión real y saldo disponible.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6492240" y="2990088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5" name="Text 13"/>
          <p:cNvSpPr txBox="1"/>
          <p:nvPr/>
        </p:nvSpPr>
        <p:spPr>
          <a:xfrm>
            <a:off x="6784848" y="2880360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Reconocer los requisitos generales para creadores en México, EUA y Europa.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492240" y="3520440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7" name="Text 15"/>
          <p:cNvSpPr txBox="1"/>
          <p:nvPr/>
        </p:nvSpPr>
        <p:spPr>
          <a:xfrm>
            <a:off x="6784848" y="3410712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Entender por qué una cuenta afiliada no accede automáticamente a todos los países.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6492240" y="4050792"/>
            <a:ext cx="146304" cy="146304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9" name="Text 17"/>
          <p:cNvSpPr txBox="1"/>
          <p:nvPr/>
        </p:nvSpPr>
        <p:spPr>
          <a:xfrm>
            <a:off x="6784848" y="3941064"/>
            <a:ext cx="49377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los principales impuestos que recaen sobre las comisiones.</a:t>
            </a:r>
            <a:endParaRPr lang="en-US" sz="1200" dirty="0"/>
          </a:p>
        </p:txBody>
      </p:sp>
      <p:sp>
        <p:nvSpPr>
          <p:cNvPr id="20" name="Text 18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21" name="Text 19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MODELO AFILIADO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es TikTok Shop Affiliate?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371600"/>
            <a:ext cx="111556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un sistema de colaboración dentro de TikTok Shop. El vendedor coloca productos en el programa de afiliados; el creador los selecciona o acepta una invitación y los integra en contenido comprable. Si la compra cumple las reglas de atribución y no termina cancelada o reembolsada, el creador obtiene una comisión.</a:t>
            </a:r>
            <a:endParaRPr lang="en-US" sz="1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286000"/>
          <a:ext cx="11183112" cy="283464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3095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Participante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Función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Ingreso o resultado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Vendedor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Publica el producto, fija la comisión, atiende pedido y devoluciones.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Venta neta menos costos, tarifas, impuestos y comisión.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Creador afiliado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Produce video, LIVE o comparte un enlace afiliado para recomendar el producto.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Comisión por ventas elegibles.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Comprador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Descubre el producto, paga y recibe el pedido.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Producto y derechos de devolución.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692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TikTok Shop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Registra atribución, procesa información, liquida y distribuye fondos.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Tarifas de plataforma según mercado y programa.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Shape 5"/>
          <p:cNvSpPr/>
          <p:nvPr/>
        </p:nvSpPr>
        <p:spPr>
          <a:xfrm>
            <a:off x="502920" y="5074920"/>
            <a:ext cx="11183112" cy="685800"/>
          </a:xfrm>
          <a:prstGeom prst="roundRect">
            <a:avLst>
              <a:gd name="adj" fmla="val 10667"/>
            </a:avLst>
          </a:prstGeom>
          <a:solidFill>
            <a:srgbClr val="EFEAD9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Text 6"/>
          <p:cNvSpPr txBox="1"/>
          <p:nvPr/>
        </p:nvSpPr>
        <p:spPr>
          <a:xfrm>
            <a:off x="758952" y="5074920"/>
            <a:ext cx="10671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creación de contenido no garantiza el pago. La comisión depende de una venta atribuida, entregada y posteriormente liquidada.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1" name="Text 8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COMISIÓN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se genera la comisión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11183112" cy="566928"/>
          </a:xfrm>
          <a:prstGeom prst="roundRect">
            <a:avLst>
              <a:gd name="adj" fmla="val 12903"/>
            </a:avLst>
          </a:prstGeom>
          <a:solidFill>
            <a:srgbClr val="16283B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7" name="Text 5"/>
          <p:cNvSpPr txBox="1"/>
          <p:nvPr/>
        </p:nvSpPr>
        <p:spPr>
          <a:xfrm>
            <a:off x="502920" y="1371600"/>
            <a:ext cx="1118311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COMISIÓN  =  PRECIO EFECTIVAMENTE PAGADO  ×  TASA DE COMISIÓN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103120"/>
            <a:ext cx="548640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precio efectivamente pagado puede ser menor al precio visible en la tienda (descuentos financiados por el vendedor e impuesto correspondiente). Calcular el porcentaje sobre el precio de exhibición puede sobreestimar el ingreso.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246120"/>
          <a:ext cx="5486400" cy="1975104"/>
        </p:xfrm>
        <a:graphic>
          <a:graphicData uri="http://schemas.openxmlformats.org/drawingml/2006/table">
            <a:tbl>
              <a:tblPr/>
              <a:tblGrid>
                <a:gridCol w="33832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Dato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Importe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Precio publicado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$1,160 MXN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Descuento del vendedor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$160 MXN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Base efectiva (hipotética, sin impuesto)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$862.07 MXN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Tasa de comisión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15%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Comisión estimada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$129.31 MXN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6263640" y="2103120"/>
            <a:ext cx="5394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Comisión estimada vs. comisión real</a:t>
            </a:r>
            <a:endParaRPr lang="en-US" sz="1400" dirty="0"/>
          </a:p>
        </p:txBody>
      </p:sp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263640" y="2487168"/>
          <a:ext cx="5486400" cy="1975104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Situación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Resultado para el creador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El cliente paga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Se muestra una comisión estimada.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No hay devolución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La comisión real coincide con la estimada.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Reembolso parcial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La comisión se reduce proporcionalmente.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Reembolso total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La comisión real queda en cero.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Cancelación / fraude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No se genera comisión, o se anula el pago.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2" name="Shape 8"/>
          <p:cNvSpPr/>
          <p:nvPr/>
        </p:nvSpPr>
        <p:spPr>
          <a:xfrm>
            <a:off x="502920" y="5486400"/>
            <a:ext cx="11183112" cy="777240"/>
          </a:xfrm>
          <a:prstGeom prst="roundRect">
            <a:avLst>
              <a:gd name="adj" fmla="val 9412"/>
            </a:avLst>
          </a:prstGeom>
          <a:solidFill>
            <a:srgbClr val="DCE8EF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Text 9"/>
          <p:cNvSpPr txBox="1"/>
          <p:nvPr/>
        </p:nvSpPr>
        <p:spPr>
          <a:xfrm>
            <a:off x="758952" y="5486400"/>
            <a:ext cx="10671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 el 15% se calculara sobre el precio publicado ($1,160), la comisión sería de $174 MXN: $44.69 MXN más que la comisión real estimada ($129.31 MXN). Por eso siempre se parte de la base efectiva, no del precio de exhibición.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5" name="Text 11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COMISIÓN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fija el porcentaje?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371600"/>
            <a:ext cx="11155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condiciones normales, el vendedor establece la tasa de comisión que ofrece al creador. TikTok da la infraestructura y aplica las reglas del programa, pero no fija una tasa universal.</a:t>
            </a:r>
            <a:endParaRPr lang="en-US" sz="12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011680"/>
          <a:ext cx="11183112" cy="2286000"/>
        </p:xfrm>
        <a:graphic>
          <a:graphicData uri="http://schemas.openxmlformats.org/drawingml/2006/table">
            <a:tbl>
              <a:tblPr/>
              <a:tblGrid>
                <a:gridCol w="2194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60527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Modalidad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Cómo funciona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Uso recomendado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Colaboración abierta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El vendedor publica una tasa y creadores elegibles encuentran el producto.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Descubrir creadores y medir desempeño.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Colaboración dirigida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El vendedor invita a creadores concretos con condiciones específicas.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Relaciones seleccionadas y negociaciones.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Cuenta oficial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Promueve únicamente productos de la tienda vinculada.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Contenido propio de la marca.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Cuenta de marketing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Vinculada a una tienda; permisos y acceso dependen del mercado.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Embajadores o equipo comercial.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Text 5"/>
          <p:cNvSpPr txBox="1"/>
          <p:nvPr/>
        </p:nvSpPr>
        <p:spPr>
          <a:xfrm>
            <a:off x="502920" y="438912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Rangos comerciales orientativos</a:t>
            </a:r>
            <a:endParaRPr lang="en-US" sz="1300" dirty="0"/>
          </a:p>
        </p:txBody>
      </p:sp>
      <p:graphicFrame>
        <p:nvGraphicFramePr>
          <p:cNvPr id="1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4718304"/>
          <a:ext cx="5486400" cy="1508760"/>
        </p:xfrm>
        <a:graphic>
          <a:graphicData uri="http://schemas.openxmlformats.org/drawingml/2006/table">
            <a:tbl>
              <a:tblPr/>
              <a:tblGrid>
                <a:gridCol w="1645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404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Rango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Interpretación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5% – 10%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Margen reducido, producto consolidado.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10% – 20%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Oferta competitiva para captar creadores.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20% – 30%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Mayor incentivo cuando el margen lo permite.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Más de 30%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00" dirty="0">
                          <a:solidFill>
                            <a:srgbClr val="2B2B2B"/>
                          </a:solidFill>
                        </a:rPr>
                        <a:t>Lanzamientos o márgenes altos.</a:t>
                      </a:r>
                      <a:endParaRPr lang="en-US" sz="10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Shape 6"/>
          <p:cNvSpPr/>
          <p:nvPr/>
        </p:nvSpPr>
        <p:spPr>
          <a:xfrm>
            <a:off x="6263640" y="4718304"/>
            <a:ext cx="5486400" cy="1508760"/>
          </a:xfrm>
          <a:prstGeom prst="roundRect">
            <a:avLst>
              <a:gd name="adj" fmla="val 4848"/>
            </a:avLst>
          </a:prstGeom>
          <a:solidFill>
            <a:srgbClr val="EFEAD9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9" name="Text 7"/>
          <p:cNvSpPr txBox="1"/>
          <p:nvPr/>
        </p:nvSpPr>
        <p:spPr>
          <a:xfrm>
            <a:off x="6519672" y="4718304"/>
            <a:ext cx="4974336" cy="1508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Estos rangos no son tarifas oficiales ni garantizan resultados; la tasa debe salir del margen real del producto.</a:t>
            </a:r>
            <a:endParaRPr lang="en-US" sz="1300" dirty="0"/>
          </a:p>
          <a:p>
            <a:pPr marL="0" indent="0">
              <a:buNone/>
            </a:pP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Cambios de tasa: una reducción puede quedar diferida 30 días para creadores que ya tenían el producto en su contenido. Los nuevos creadores reciben la nueva tasa.</a:t>
            </a:r>
            <a:endParaRPr lang="en-US" sz="1300" dirty="0"/>
          </a:p>
        </p:txBody>
      </p:sp>
      <p:sp>
        <p:nvSpPr>
          <p:cNvPr id="12" name="Text 8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3" name="Text 9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ECONOMÍA DEL NEGOCIO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Rentabilidad para el vendedor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3716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ofrecer una comisión, la empresa debe modelar el margen por pedido. La comisión no debe elegirse solo observando lo que ofrecen los competidores.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20240"/>
            <a:ext cx="11183112" cy="502920"/>
          </a:xfrm>
          <a:prstGeom prst="roundRect">
            <a:avLst>
              <a:gd name="adj" fmla="val 14545"/>
            </a:avLst>
          </a:prstGeom>
          <a:solidFill>
            <a:srgbClr val="16283B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6"/>
          <p:cNvSpPr txBox="1"/>
          <p:nvPr/>
        </p:nvSpPr>
        <p:spPr>
          <a:xfrm>
            <a:off x="685800" y="1920240"/>
            <a:ext cx="1081735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UTILIDAD = PRECIO − IMPUESTOS − COSTO − LOGÍSTICA − TARIFAS − COMISIÓN − DESCUENTOS − DEVOLUCIONES</a:t>
            </a:r>
            <a:endParaRPr lang="en-US" sz="115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606040"/>
          <a:ext cx="5760720" cy="2779776"/>
        </p:xfrm>
        <a:graphic>
          <a:graphicData uri="http://schemas.openxmlformats.org/drawingml/2006/table">
            <a:tbl>
              <a:tblPr/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01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Concepto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Importe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% del precio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Precio al público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$1,160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100.0%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IVA incluido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$160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13.8%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Costo del producto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$360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31.0%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Logística y empaque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$110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9.5%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Tarifas y provisiones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$100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8.6%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Comisión del creador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$150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12.9%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4747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Utilidad aproximada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$280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24.1%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0" name="Text 7"/>
          <p:cNvSpPr txBox="1"/>
          <p:nvPr/>
        </p:nvSpPr>
        <p:spPr>
          <a:xfrm>
            <a:off x="6355080" y="26060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que la marca debe responder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355080" y="3063240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2" name="Text 9"/>
          <p:cNvSpPr txBox="1"/>
          <p:nvPr/>
        </p:nvSpPr>
        <p:spPr>
          <a:xfrm>
            <a:off x="6601968" y="2953512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¿La comisión se calcula sobre una base distinta al precio publicado?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6355080" y="3575304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Text 11"/>
          <p:cNvSpPr txBox="1"/>
          <p:nvPr/>
        </p:nvSpPr>
        <p:spPr>
          <a:xfrm>
            <a:off x="6601968" y="3465576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financia el descuento: TikTok o el vendedor?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6355080" y="408736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6" name="Text 13"/>
          <p:cNvSpPr txBox="1"/>
          <p:nvPr/>
        </p:nvSpPr>
        <p:spPr>
          <a:xfrm>
            <a:off x="6601968" y="3977640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¿Cuánto cuestan devoluciones, muestras y logística inversa?</a:t>
            </a:r>
            <a:endParaRPr lang="en-US" sz="1150" dirty="0"/>
          </a:p>
        </p:txBody>
      </p:sp>
      <p:sp>
        <p:nvSpPr>
          <p:cNvPr id="17" name="Shape 14"/>
          <p:cNvSpPr/>
          <p:nvPr/>
        </p:nvSpPr>
        <p:spPr>
          <a:xfrm>
            <a:off x="6355080" y="4599432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8" name="Text 15"/>
          <p:cNvSpPr txBox="1"/>
          <p:nvPr/>
        </p:nvSpPr>
        <p:spPr>
          <a:xfrm>
            <a:off x="6601968" y="4489704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¿La tasa sigue siendo rentable tras publicidad y promociones?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6355080" y="5111496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0" name="Text 17"/>
          <p:cNvSpPr txBox="1"/>
          <p:nvPr/>
        </p:nvSpPr>
        <p:spPr>
          <a:xfrm>
            <a:off x="6601968" y="5001768"/>
            <a:ext cx="5029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¿Conviene una tasa abierta o una dirigida por desempeño?</a:t>
            </a:r>
            <a:endParaRPr lang="en-US" sz="1150" dirty="0"/>
          </a:p>
        </p:txBody>
      </p:sp>
      <p:sp>
        <p:nvSpPr>
          <p:cNvPr id="21" name="Shape 18"/>
          <p:cNvSpPr/>
          <p:nvPr/>
        </p:nvSpPr>
        <p:spPr>
          <a:xfrm>
            <a:off x="502920" y="5760720"/>
            <a:ext cx="11183112" cy="640080"/>
          </a:xfrm>
          <a:prstGeom prst="roundRect">
            <a:avLst>
              <a:gd name="adj" fmla="val 11429"/>
            </a:avLst>
          </a:prstGeom>
          <a:solidFill>
            <a:srgbClr val="DCE8EF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2" name="Text 19"/>
          <p:cNvSpPr txBox="1"/>
          <p:nvPr/>
        </p:nvSpPr>
        <p:spPr>
          <a:xfrm>
            <a:off x="758952" y="5760720"/>
            <a:ext cx="10671048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este ejemplo, la comisión (12.9% del precio) equivale a poco más de la mitad de la utilidad final (24.1%): por eso el margen debe calcularse antes de fijar la tasa, no después.</a:t>
            </a:r>
            <a:endParaRPr lang="en-US" sz="1300" dirty="0"/>
          </a:p>
        </p:txBody>
      </p:sp>
      <p:sp>
        <p:nvSpPr>
          <p:cNvPr id="23" name="Text 20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24" name="Text 21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COBRO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Cuándo y cómo cobra el creador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37160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proceso de cobro no inicia con el clic ni con el pago del comprador. Inicia cuando la operación supera entrega, posventa y liquidación.</a:t>
            </a:r>
            <a:endParaRPr lang="en-US" sz="1250" dirty="0"/>
          </a:p>
        </p:txBody>
      </p:sp>
      <p:sp>
        <p:nvSpPr>
          <p:cNvPr id="7" name="Shape 5"/>
          <p:cNvSpPr/>
          <p:nvPr/>
        </p:nvSpPr>
        <p:spPr>
          <a:xfrm>
            <a:off x="502920" y="1965960"/>
            <a:ext cx="2148840" cy="868680"/>
          </a:xfrm>
          <a:prstGeom prst="roundRect">
            <a:avLst>
              <a:gd name="adj" fmla="val 8421"/>
            </a:avLst>
          </a:prstGeom>
          <a:solidFill>
            <a:srgbClr val="2C4A5C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6"/>
          <p:cNvSpPr txBox="1"/>
          <p:nvPr/>
        </p:nvSpPr>
        <p:spPr>
          <a:xfrm>
            <a:off x="594360" y="201168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612648" y="2331720"/>
            <a:ext cx="1929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Compra: TikTok calcula comisión estimada.</a:t>
            </a:r>
            <a:endParaRPr lang="en-US" sz="950" dirty="0"/>
          </a:p>
        </p:txBody>
      </p:sp>
      <p:sp>
        <p:nvSpPr>
          <p:cNvPr id="10" name="Shape 8"/>
          <p:cNvSpPr/>
          <p:nvPr/>
        </p:nvSpPr>
        <p:spPr>
          <a:xfrm>
            <a:off x="2706624" y="1965960"/>
            <a:ext cx="2148840" cy="868680"/>
          </a:xfrm>
          <a:prstGeom prst="roundRect">
            <a:avLst>
              <a:gd name="adj" fmla="val 8421"/>
            </a:avLst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1" name="Text 9"/>
          <p:cNvSpPr txBox="1"/>
          <p:nvPr/>
        </p:nvSpPr>
        <p:spPr>
          <a:xfrm>
            <a:off x="2798064" y="201168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600" dirty="0"/>
          </a:p>
        </p:txBody>
      </p:sp>
      <p:sp>
        <p:nvSpPr>
          <p:cNvPr id="12" name="Text 10"/>
          <p:cNvSpPr txBox="1"/>
          <p:nvPr/>
        </p:nvSpPr>
        <p:spPr>
          <a:xfrm>
            <a:off x="2816352" y="2331720"/>
            <a:ext cx="1929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Envío y entrega: la venta continúa pendiente.</a:t>
            </a:r>
            <a:endParaRPr lang="en-US" sz="950" dirty="0"/>
          </a:p>
        </p:txBody>
      </p:sp>
      <p:sp>
        <p:nvSpPr>
          <p:cNvPr id="13" name="Shape 11"/>
          <p:cNvSpPr/>
          <p:nvPr/>
        </p:nvSpPr>
        <p:spPr>
          <a:xfrm>
            <a:off x="4910328" y="1965960"/>
            <a:ext cx="2148840" cy="868680"/>
          </a:xfrm>
          <a:prstGeom prst="roundRect">
            <a:avLst>
              <a:gd name="adj" fmla="val 8421"/>
            </a:avLst>
          </a:prstGeom>
          <a:solidFill>
            <a:srgbClr val="2C4A5C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Text 12"/>
          <p:cNvSpPr txBox="1"/>
          <p:nvPr/>
        </p:nvSpPr>
        <p:spPr>
          <a:xfrm>
            <a:off x="5001768" y="201168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 txBox="1"/>
          <p:nvPr/>
        </p:nvSpPr>
        <p:spPr>
          <a:xfrm>
            <a:off x="5020056" y="2331720"/>
            <a:ext cx="1929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Periodo posventa: la devolución puede reducir o anular.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7114032" y="1965960"/>
            <a:ext cx="2148840" cy="868680"/>
          </a:xfrm>
          <a:prstGeom prst="roundRect">
            <a:avLst>
              <a:gd name="adj" fmla="val 8421"/>
            </a:avLst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7" name="Text 15"/>
          <p:cNvSpPr txBox="1"/>
          <p:nvPr/>
        </p:nvSpPr>
        <p:spPr>
          <a:xfrm>
            <a:off x="7205472" y="201168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600" dirty="0"/>
          </a:p>
        </p:txBody>
      </p:sp>
      <p:sp>
        <p:nvSpPr>
          <p:cNvPr id="18" name="Text 16"/>
          <p:cNvSpPr txBox="1"/>
          <p:nvPr/>
        </p:nvSpPr>
        <p:spPr>
          <a:xfrm>
            <a:off x="7223760" y="2331720"/>
            <a:ext cx="1929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Liquidación al vendedor: la comisión real se libera.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9317736" y="1965960"/>
            <a:ext cx="2148840" cy="868680"/>
          </a:xfrm>
          <a:prstGeom prst="roundRect">
            <a:avLst>
              <a:gd name="adj" fmla="val 8421"/>
            </a:avLst>
          </a:prstGeom>
          <a:solidFill>
            <a:srgbClr val="2C4A5C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0" name="Text 18"/>
          <p:cNvSpPr txBox="1"/>
          <p:nvPr/>
        </p:nvSpPr>
        <p:spPr>
          <a:xfrm>
            <a:off x="9409176" y="2011680"/>
            <a:ext cx="3657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600" dirty="0"/>
          </a:p>
        </p:txBody>
      </p:sp>
      <p:sp>
        <p:nvSpPr>
          <p:cNvPr id="21" name="Text 19"/>
          <p:cNvSpPr txBox="1"/>
          <p:nvPr/>
        </p:nvSpPr>
        <p:spPr>
          <a:xfrm>
            <a:off x="9427464" y="2331720"/>
            <a:ext cx="1929384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Pago bancario: TikTok transfiere el saldo disponible.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502920" y="3063240"/>
            <a:ext cx="5029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Periodos informados para México</a:t>
            </a:r>
            <a:endParaRPr lang="en-US" sz="1300" dirty="0"/>
          </a:p>
        </p:txBody>
      </p:sp>
      <p:graphicFrame>
        <p:nvGraphicFramePr>
          <p:cNvPr id="2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401568"/>
          <a:ext cx="5486400" cy="1316736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Tipo de liquidación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Momento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Exprés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3 días después de la entrega.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Estándar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15 días después de la entrega.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Diferida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31 días después de la entrega.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" name="Text 21"/>
          <p:cNvSpPr txBox="1"/>
          <p:nvPr/>
        </p:nvSpPr>
        <p:spPr>
          <a:xfrm>
            <a:off x="502920" y="5029200"/>
            <a:ext cx="54864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México, TikTok informa pagos automáticos los miércoles alrededor de las 10:00 a.m.; la acreditación bancaria puede tardar de 0 a 2 días hábiles. Límites: $0.01 MXN mínimo y $1,600,000 MXN máximo por pago.</a:t>
            </a:r>
            <a:endParaRPr lang="en-US" sz="1050" dirty="0"/>
          </a:p>
        </p:txBody>
      </p:sp>
      <p:sp>
        <p:nvSpPr>
          <p:cNvPr id="25" name="Text 22"/>
          <p:cNvSpPr txBox="1"/>
          <p:nvPr/>
        </p:nvSpPr>
        <p:spPr>
          <a:xfrm>
            <a:off x="6355080" y="306324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Datos necesarios para cobrar</a:t>
            </a:r>
            <a:endParaRPr lang="en-US" sz="1300" dirty="0"/>
          </a:p>
        </p:txBody>
      </p:sp>
      <p:sp>
        <p:nvSpPr>
          <p:cNvPr id="26" name="Shape 23"/>
          <p:cNvSpPr/>
          <p:nvPr/>
        </p:nvSpPr>
        <p:spPr>
          <a:xfrm>
            <a:off x="6355080" y="3474720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7" name="Text 24"/>
          <p:cNvSpPr txBox="1"/>
          <p:nvPr/>
        </p:nvSpPr>
        <p:spPr>
          <a:xfrm>
            <a:off x="6601968" y="3374136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Identidad y edad verificadas.</a:t>
            </a:r>
            <a:endParaRPr lang="en-US" sz="1150" dirty="0"/>
          </a:p>
        </p:txBody>
      </p:sp>
      <p:sp>
        <p:nvSpPr>
          <p:cNvPr id="28" name="Shape 25"/>
          <p:cNvSpPr/>
          <p:nvPr/>
        </p:nvSpPr>
        <p:spPr>
          <a:xfrm>
            <a:off x="6355080" y="395020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9" name="Text 26"/>
          <p:cNvSpPr txBox="1"/>
          <p:nvPr/>
        </p:nvSpPr>
        <p:spPr>
          <a:xfrm>
            <a:off x="6601968" y="3849624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Información fiscal válida.</a:t>
            </a:r>
            <a:endParaRPr lang="en-US" sz="1150" dirty="0"/>
          </a:p>
        </p:txBody>
      </p:sp>
      <p:sp>
        <p:nvSpPr>
          <p:cNvPr id="30" name="Shape 27"/>
          <p:cNvSpPr/>
          <p:nvPr/>
        </p:nvSpPr>
        <p:spPr>
          <a:xfrm>
            <a:off x="6355080" y="4425696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1" name="Text 28"/>
          <p:cNvSpPr txBox="1"/>
          <p:nvPr/>
        </p:nvSpPr>
        <p:spPr>
          <a:xfrm>
            <a:off x="6601968" y="4325112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bancaria aceptada en el mercado.</a:t>
            </a:r>
            <a:endParaRPr lang="en-US" sz="1150" dirty="0"/>
          </a:p>
        </p:txBody>
      </p:sp>
      <p:sp>
        <p:nvSpPr>
          <p:cNvPr id="32" name="Shape 29"/>
          <p:cNvSpPr/>
          <p:nvPr/>
        </p:nvSpPr>
        <p:spPr>
          <a:xfrm>
            <a:off x="6355080" y="4901184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3" name="Text 30"/>
          <p:cNvSpPr txBox="1"/>
          <p:nvPr/>
        </p:nvSpPr>
        <p:spPr>
          <a:xfrm>
            <a:off x="6601968" y="4800600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Saldo positivo y operación liquidada.</a:t>
            </a:r>
            <a:endParaRPr lang="en-US" sz="1150" dirty="0"/>
          </a:p>
        </p:txBody>
      </p:sp>
      <p:sp>
        <p:nvSpPr>
          <p:cNvPr id="34" name="Shape 31"/>
          <p:cNvSpPr/>
          <p:nvPr/>
        </p:nvSpPr>
        <p:spPr>
          <a:xfrm>
            <a:off x="6355080" y="5376672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5" name="Text 32"/>
          <p:cNvSpPr txBox="1"/>
          <p:nvPr/>
        </p:nvSpPr>
        <p:spPr>
          <a:xfrm>
            <a:off x="6601968" y="5276088"/>
            <a:ext cx="5029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Cuenta sin restricciones que bloqueen el retiro.</a:t>
            </a:r>
            <a:endParaRPr lang="en-US" sz="1150" dirty="0"/>
          </a:p>
        </p:txBody>
      </p:sp>
      <p:sp>
        <p:nvSpPr>
          <p:cNvPr id="36" name="Text 33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37" name="Text 34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MERCADOS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Elegibilidad por mercado</a:t>
            </a:r>
            <a:endParaRPr lang="en-US" sz="26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417320"/>
          <a:ext cx="11183112" cy="2651760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768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Mercado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¿Puede afiliarse?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Requisitos generales verificados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México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Sí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18 años; 2,000 seguidores; identidad, RFC y cuenta bancaria; cumplimiento de políticas.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Estados Unidos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Sí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18 años; residencia en EUA; 1,000 seguidores para Affiliate Creator; identidad y datos fiscales.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Unión Europea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Sí, en mercados habilitados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18 años; normalmente 1,000 seguidores; residencia y acceso desde el Estado miembro de registro.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Reino Unido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Sí, mercado separado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18 años; umbral local vigente; identidad, datos fiscales y cumplimiento de políticas.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02920" y="4160520"/>
            <a:ext cx="111831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Mercados europeos considerados: España, Alemania, Francia, Italia, Irlanda, Países Bajos, Polonia y Bélgica se encuentran dentro de la infraestructura europea analizada; la disponibilidad efectiva puede variar por país, cuenta, fase de despliegue y tipo de permiso.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502920" y="4800600"/>
            <a:ext cx="11183112" cy="594360"/>
          </a:xfrm>
          <a:prstGeom prst="roundRect">
            <a:avLst>
              <a:gd name="adj" fmla="val 12308"/>
            </a:avLst>
          </a:prstGeom>
          <a:solidFill>
            <a:srgbClr val="EFEAD9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6" name="Text 6"/>
          <p:cNvSpPr txBox="1"/>
          <p:nvPr/>
        </p:nvSpPr>
        <p:spPr>
          <a:xfrm>
            <a:off x="758952" y="4800600"/>
            <a:ext cx="10671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existe una afiliación mundial única. Una cuenta mexicana no obtiene automáticamente acceso al catálogo de EUA o Europa, aunque pertenezca a la misma persona.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02920" y="5486400"/>
            <a:ext cx="11183112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Regla práctica: registrarse y verificarse en el mercado de residencia · el producto debe estar listado y disponible en ese mercado · residencia fiscal, cuenta bancaria y perfil deben ser coherentes · usar VPN o documentos ajenos puede activar sanciones.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Impuestos: principio general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02920" y="1417320"/>
            <a:ext cx="11183112" cy="685800"/>
          </a:xfrm>
          <a:prstGeom prst="roundRect">
            <a:avLst>
              <a:gd name="adj" fmla="val 10667"/>
            </a:avLst>
          </a:prstGeom>
          <a:solidFill>
            <a:srgbClr val="DCE8EF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7" name="Text 5"/>
          <p:cNvSpPr txBox="1"/>
          <p:nvPr/>
        </p:nvSpPr>
        <p:spPr>
          <a:xfrm>
            <a:off x="758952" y="1417320"/>
            <a:ext cx="10671048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creador paga impuestos sobre la comisión o beneficio recibido, no sobre el valor total del producto vendido.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286000"/>
            <a:ext cx="1118311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comisión se considera normalmente ingreso de una actividad independiente, comercial, profesional o empresarial. El tratamiento preciso depende de residencia fiscal, forma jurídica, habitualidad, nivel de ingresos, gastos deducibles y ubicación de la entidad que paga.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063240"/>
          <a:ext cx="11183112" cy="2743200"/>
        </p:xfrm>
        <a:graphic>
          <a:graphicData uri="http://schemas.openxmlformats.org/drawingml/2006/table">
            <a:tbl>
              <a:tblPr/>
              <a:tblGrid>
                <a:gridCol w="23774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80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251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Categoría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Qué grava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Observación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Impuesto sobre la renta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Utilidad o ingreso gravable del creador.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Puede ser progresivo o depender de un régimen simplificado.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Seguridad social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Actividad del trabajador independiente.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Puede incluir salud, pensión o cotizaciones de autónomo.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IVA / VAT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Servicio de promoción prestado.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Puede existir exención, umbral o inversión del sujeto pasivo.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Retención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Anticipo descontado por la plataforma o pagador.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No siempre equivale al impuesto definitivo.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Beneficio en especie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Muestras, regalos o servicios recibidos como pago.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050" dirty="0">
                          <a:solidFill>
                            <a:srgbClr val="2B2B2B"/>
                          </a:solidFill>
                        </a:rPr>
                        <a:t>En varios países debe valuarse y declararse.</a:t>
                      </a:r>
                      <a:endParaRPr lang="en-US" sz="10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9" name="Text 7"/>
          <p:cNvSpPr txBox="1"/>
          <p:nvPr/>
        </p:nvSpPr>
        <p:spPr>
          <a:xfrm>
            <a:off x="502920" y="580644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Retención no es sinónimo de impuesto final: es una cantidad que un tercero descuenta y entrega a la autoridad fiscal, y puede acreditarse o reconciliarse en la declaración anual.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2" name="Text 9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 · MÉXICO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ISR e IVA sobre la comisión</a:t>
            </a:r>
            <a:endParaRPr lang="en-US" sz="26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417320"/>
          <a:ext cx="11183112" cy="1371600"/>
        </p:xfrm>
        <a:graphic>
          <a:graphicData uri="http://schemas.openxmlformats.org/drawingml/2006/table">
            <a:tbl>
              <a:tblPr/>
              <a:tblGrid>
                <a:gridCol w="448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1927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Situación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IVA retenido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</a:rPr>
                        <a:t>ISR retenido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Persona física con RFC válido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50% del IVA correspondiente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2.5% sobre la comisión sin IVA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RFC inválido o no validado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100% del IVA correspondiente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20% sobre la comisión sin IVA</a:t>
                      </a:r>
                      <a:endParaRPr lang="en-US" sz="110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7" name="Text 4"/>
          <p:cNvSpPr txBox="1"/>
          <p:nvPr/>
        </p:nvSpPr>
        <p:spPr>
          <a:xfrm>
            <a:off x="502920" y="299923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con RFC válido</a:t>
            </a:r>
            <a:endParaRPr lang="en-US" sz="1300" dirty="0"/>
          </a:p>
        </p:txBody>
      </p:sp>
      <p:graphicFrame>
        <p:nvGraphicFramePr>
          <p:cNvPr id="21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3310128"/>
          <a:ext cx="5394960" cy="155448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Concepto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Cálculo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Importe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Comisión total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Base $1,000 + IVA $160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$1,160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Retención de IVA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$160 × 50%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$80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Retención de ISR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$1,000 × 2.5%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$25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Depósito estimado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$1,160 − $80 − $25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$1,055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9" name="Text 5"/>
          <p:cNvSpPr txBox="1"/>
          <p:nvPr/>
        </p:nvSpPr>
        <p:spPr>
          <a:xfrm>
            <a:off x="6355080" y="2999232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 con RFC inválido</a:t>
            </a:r>
            <a:endParaRPr lang="en-US" sz="1300" dirty="0"/>
          </a:p>
        </p:txBody>
      </p:sp>
      <p:graphicFrame>
        <p:nvGraphicFramePr>
          <p:cNvPr id="31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3310128"/>
          <a:ext cx="5394960" cy="1243584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304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Concepto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Cálculo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Importe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Retención de IVA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$160 × 100%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$160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Retención de ISR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$1,000 × 20%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$200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0896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Depósito estimado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$1,160 − $160 − $200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$800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 6"/>
          <p:cNvSpPr txBox="1"/>
          <p:nvPr/>
        </p:nvSpPr>
        <p:spPr>
          <a:xfrm>
            <a:off x="502920" y="507492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Otros supuestos: actividad con vendedor transfronterizo (el tratamiento puede cambiar) y creador individual en Guanajuato (retención cedular estatal publicada de 2.5% desde el 1 de abril de 2026, adicional a lo aplicable).</a:t>
            </a:r>
            <a:endParaRPr lang="en-US" sz="1050" dirty="0"/>
          </a:p>
        </p:txBody>
      </p:sp>
      <p:sp>
        <p:nvSpPr>
          <p:cNvPr id="12" name="Shape 7"/>
          <p:cNvSpPr/>
          <p:nvPr/>
        </p:nvSpPr>
        <p:spPr>
          <a:xfrm>
            <a:off x="502920" y="5623560"/>
            <a:ext cx="11183112" cy="594360"/>
          </a:xfrm>
          <a:prstGeom prst="roundRect">
            <a:avLst>
              <a:gd name="adj" fmla="val 12308"/>
            </a:avLst>
          </a:prstGeom>
          <a:solidFill>
            <a:srgbClr val="EFEAD9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Text 8"/>
          <p:cNvSpPr txBox="1"/>
          <p:nvPr/>
        </p:nvSpPr>
        <p:spPr>
          <a:xfrm>
            <a:off x="758952" y="5623560"/>
            <a:ext cx="10671048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creador debe conservar constancias, conciliar depósitos y presentar declaraciones según su régimen. Validar el RFC evita la retención máxima.</a:t>
            </a:r>
            <a:endParaRPr lang="en-US" sz="1300" dirty="0"/>
          </a:p>
        </p:txBody>
      </p:sp>
      <p:sp>
        <p:nvSpPr>
          <p:cNvPr id="14" name="Text 9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5" name="Text 10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FISCAL · INTERNACIONAL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Unidos, Europa y Reino Unido</a:t>
            </a:r>
            <a:endParaRPr lang="en-US" sz="2600" dirty="0"/>
          </a:p>
        </p:txBody>
      </p:sp>
      <p:sp>
        <p:nvSpPr>
          <p:cNvPr id="6" name="Text 4"/>
          <p:cNvSpPr txBox="1"/>
          <p:nvPr/>
        </p:nvSpPr>
        <p:spPr>
          <a:xfrm>
            <a:off x="502920" y="137160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Estados Unidos</a:t>
            </a:r>
            <a:endParaRPr lang="en-US" sz="14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1691640"/>
            <a:ext cx="53949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comisión se trata normalmente como ingreso de trabajo independiente. La plataforma solicita información fiscal (SSN/TIN); el creador registra ingresos y gastos y presenta obligaciones federales y estatales.</a:t>
            </a:r>
            <a:endParaRPr lang="en-US" sz="11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2560320"/>
          <a:ext cx="5394960" cy="1536192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Obligación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Tratamiento general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Federal Income Tax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Tasa progresiva sobre la renta gravable.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Self-Employment Tax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Tasa combinada ~15.3% (Social Security y Medicare).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State / Local Tax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Depende del estado; algunos no gravan renta personal.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9" name="Text 6"/>
          <p:cNvSpPr txBox="1"/>
          <p:nvPr/>
        </p:nvSpPr>
        <p:spPr>
          <a:xfrm>
            <a:off x="502920" y="4069080"/>
            <a:ext cx="53949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Ejemplo: comisiones de USD $10,000 con USD $2,000 de gastos deducibles → utilidad de partida de USD $8,000, sobre la cual se calculan impuesto federal, self-employment tax e impuesto estatal.</a:t>
            </a:r>
            <a:endParaRPr lang="en-US" sz="1000" dirty="0"/>
          </a:p>
        </p:txBody>
      </p:sp>
      <p:sp>
        <p:nvSpPr>
          <p:cNvPr id="10" name="Text 7"/>
          <p:cNvSpPr txBox="1"/>
          <p:nvPr/>
        </p:nvSpPr>
        <p:spPr>
          <a:xfrm>
            <a:off x="6355080" y="137160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Europa y Reino Unido</a:t>
            </a:r>
            <a:endParaRPr lang="en-US" sz="1400" dirty="0"/>
          </a:p>
        </p:txBody>
      </p:sp>
      <p:sp>
        <p:nvSpPr>
          <p:cNvPr id="11" name="Text 8"/>
          <p:cNvSpPr txBox="1"/>
          <p:nvPr/>
        </p:nvSpPr>
        <p:spPr>
          <a:xfrm>
            <a:off x="6355080" y="1691640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existe un único impuesto sobre creadores en Europa: cada residente tributa principalmente en su país, aunque reglas de VAT de la UE coordinan operaciones transfronterizas.</a:t>
            </a:r>
            <a:endParaRPr lang="en-US" sz="1100" dirty="0"/>
          </a:p>
        </p:txBody>
      </p:sp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2286000"/>
          <a:ext cx="5394960" cy="1810512"/>
        </p:xfrm>
        <a:graphic>
          <a:graphicData uri="http://schemas.openxmlformats.org/drawingml/2006/table">
            <a:tbl>
              <a:tblPr/>
              <a:tblGrid>
                <a:gridCol w="21031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945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7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País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Renta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VAT est.*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España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IRPF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21%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Alemania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Einkommensteuer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19%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Francia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Impôt sur le revenu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20%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Italia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IRPEF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22%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17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Reino Unido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Income Tax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20%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3" name="Text 9"/>
          <p:cNvSpPr txBox="1"/>
          <p:nvPr/>
        </p:nvSpPr>
        <p:spPr>
          <a:xfrm>
            <a:off x="6355080" y="4297680"/>
            <a:ext cx="53949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*Tasa estándar; puede haber umbrales, regímenes de pequeños negocios o exención. Reino Unido: la trading allowance es relevante para informar la actividad.</a:t>
            </a:r>
            <a:endParaRPr lang="en-US" sz="950" dirty="0"/>
          </a:p>
        </p:txBody>
      </p:sp>
      <p:sp>
        <p:nvSpPr>
          <p:cNvPr id="14" name="Shape 10"/>
          <p:cNvSpPr/>
          <p:nvPr/>
        </p:nvSpPr>
        <p:spPr>
          <a:xfrm>
            <a:off x="502920" y="5074920"/>
            <a:ext cx="11183112" cy="777240"/>
          </a:xfrm>
          <a:prstGeom prst="roundRect">
            <a:avLst>
              <a:gd name="adj" fmla="val 9412"/>
            </a:avLst>
          </a:prstGeom>
          <a:solidFill>
            <a:srgbClr val="EFEAD9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5" name="Text 11"/>
          <p:cNvSpPr txBox="1"/>
          <p:nvPr/>
        </p:nvSpPr>
        <p:spPr>
          <a:xfrm>
            <a:off x="758952" y="5074920"/>
            <a:ext cx="10671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6B5B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 EUA y Europa, la recomendación de flujo es reservar inicialmente entre 25% y 40% de la utilidad para impuestos hasta recibir un cálculo local — es una reserva conservadora, no una tasa legal.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7" name="Text 13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APLICACIÓN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Checklist operativo y errores frecuentes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02920" y="1371600"/>
            <a:ext cx="3611880" cy="2331720"/>
          </a:xfrm>
          <a:prstGeom prst="roundRect">
            <a:avLst>
              <a:gd name="adj" fmla="val 3137"/>
            </a:avLst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7" name="Text 5"/>
          <p:cNvSpPr txBox="1"/>
          <p:nvPr/>
        </p:nvSpPr>
        <p:spPr>
          <a:xfrm>
            <a:off x="704088" y="1508760"/>
            <a:ext cx="32095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publicar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704088" y="1874520"/>
            <a:ext cx="32095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Confirmar elegibilidad y país de cuenta.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Verificar producto y tasa.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Revisar restricciones del producto.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correctamente contenido comercial.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279392" y="1371600"/>
            <a:ext cx="3611880" cy="2331720"/>
          </a:xfrm>
          <a:prstGeom prst="roundRect">
            <a:avLst>
              <a:gd name="adj" fmla="val 3137"/>
            </a:avLst>
          </a:prstGeom>
          <a:solidFill>
            <a:srgbClr val="2C4A5C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0" name="Text 8"/>
          <p:cNvSpPr txBox="1"/>
          <p:nvPr/>
        </p:nvSpPr>
        <p:spPr>
          <a:xfrm>
            <a:off x="4480560" y="1508760"/>
            <a:ext cx="32095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cobrar</a:t>
            </a:r>
            <a:endParaRPr lang="en-US" sz="1300" dirty="0"/>
          </a:p>
        </p:txBody>
      </p:sp>
      <p:sp>
        <p:nvSpPr>
          <p:cNvPr id="11" name="Text 9"/>
          <p:cNvSpPr txBox="1"/>
          <p:nvPr/>
        </p:nvSpPr>
        <p:spPr>
          <a:xfrm>
            <a:off x="4480560" y="1874520"/>
            <a:ext cx="32095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Completar identidad y edad.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Validar datos fiscales.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cuenta bancaria propia.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Esperar liquidación, no solo entrega.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8055864" y="1371600"/>
            <a:ext cx="3611880" cy="2331720"/>
          </a:xfrm>
          <a:prstGeom prst="roundRect">
            <a:avLst>
              <a:gd name="adj" fmla="val 3137"/>
            </a:avLst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3" name="Text 11"/>
          <p:cNvSpPr txBox="1"/>
          <p:nvPr/>
        </p:nvSpPr>
        <p:spPr>
          <a:xfrm>
            <a:off x="8257032" y="1508760"/>
            <a:ext cx="3209544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declarar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8257032" y="1874520"/>
            <a:ext cx="3209544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Descargar órdenes y ganancias.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Conciliar comisión bruta, impuestos y depósito.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Guardar constancias y facturas.</a:t>
            </a:r>
            <a:endParaRPr lang="en-US" sz="10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0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Registrar gastos deducibles documentados.</a:t>
            </a:r>
            <a:endParaRPr lang="en-US" sz="1050" dirty="0"/>
          </a:p>
        </p:txBody>
      </p:sp>
      <p:sp>
        <p:nvSpPr>
          <p:cNvPr id="15" name="Text 13"/>
          <p:cNvSpPr txBox="1"/>
          <p:nvPr/>
        </p:nvSpPr>
        <p:spPr>
          <a:xfrm>
            <a:off x="502920" y="3977640"/>
            <a:ext cx="45720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Errores frecuentes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502920" y="436168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7" name="Text 15"/>
          <p:cNvSpPr txBox="1"/>
          <p:nvPr/>
        </p:nvSpPr>
        <p:spPr>
          <a:xfrm>
            <a:off x="740664" y="4261104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Calcular la comisión sobre el precio publicado sin revisar la base efectiva.</a:t>
            </a:r>
            <a:endParaRPr lang="en-US" sz="1100" dirty="0"/>
          </a:p>
        </p:txBody>
      </p:sp>
      <p:sp>
        <p:nvSpPr>
          <p:cNvPr id="18" name="Shape 16"/>
          <p:cNvSpPr/>
          <p:nvPr/>
        </p:nvSpPr>
        <p:spPr>
          <a:xfrm>
            <a:off x="502920" y="472744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9" name="Text 17"/>
          <p:cNvSpPr txBox="1"/>
          <p:nvPr/>
        </p:nvSpPr>
        <p:spPr>
          <a:xfrm>
            <a:off x="740664" y="4626864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Confundir comisión estimada con dinero disponible.</a:t>
            </a:r>
            <a:endParaRPr lang="en-US" sz="1100" dirty="0"/>
          </a:p>
        </p:txBody>
      </p:sp>
      <p:sp>
        <p:nvSpPr>
          <p:cNvPr id="20" name="Shape 18"/>
          <p:cNvSpPr/>
          <p:nvPr/>
        </p:nvSpPr>
        <p:spPr>
          <a:xfrm>
            <a:off x="502920" y="509320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1" name="Text 19"/>
          <p:cNvSpPr txBox="1"/>
          <p:nvPr/>
        </p:nvSpPr>
        <p:spPr>
          <a:xfrm>
            <a:off x="740664" y="4992624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Prometer ingresos sin considerar devoluciones y atribución.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502920" y="545896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3" name="Text 21"/>
          <p:cNvSpPr txBox="1"/>
          <p:nvPr/>
        </p:nvSpPr>
        <p:spPr>
          <a:xfrm>
            <a:off x="740664" y="5358384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Suponer que una tienda o creador puede operar en todos los países.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502920" y="582472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5" name="Text 23"/>
          <p:cNvSpPr txBox="1"/>
          <p:nvPr/>
        </p:nvSpPr>
        <p:spPr>
          <a:xfrm>
            <a:off x="740664" y="5724144"/>
            <a:ext cx="10789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Gastar el depósito completo sin reservar impuestos.</a:t>
            </a:r>
            <a:endParaRPr lang="en-US" sz="1100" dirty="0"/>
          </a:p>
        </p:txBody>
      </p:sp>
      <p:sp>
        <p:nvSpPr>
          <p:cNvPr id="26" name="Text 24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27" name="Text 25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457200"/>
            <a:ext cx="384048" cy="384048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Text 1"/>
          <p:cNvSpPr txBox="1"/>
          <p:nvPr/>
        </p:nvSpPr>
        <p:spPr>
          <a:xfrm>
            <a:off x="502920" y="457200"/>
            <a:ext cx="38404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600" dirty="0"/>
          </a:p>
        </p:txBody>
      </p:sp>
      <p:sp>
        <p:nvSpPr>
          <p:cNvPr id="4" name="Text 2"/>
          <p:cNvSpPr txBox="1"/>
          <p:nvPr/>
        </p:nvSpPr>
        <p:spPr>
          <a:xfrm>
            <a:off x="1069848" y="420624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kern="0" spc="100" dirty="0">
                <a:solidFill>
                  <a:srgbClr val="C98F1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DINÁMICA DE CLASE</a:t>
            </a:r>
            <a:endParaRPr lang="en-US" sz="1100" dirty="0"/>
          </a:p>
        </p:txBody>
      </p:sp>
      <p:sp>
        <p:nvSpPr>
          <p:cNvPr id="5" name="Text 3"/>
          <p:cNvSpPr txBox="1"/>
          <p:nvPr/>
        </p:nvSpPr>
        <p:spPr>
          <a:xfrm>
            <a:off x="1069848" y="676656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Caso práctico para discutir</a:t>
            </a:r>
            <a:endParaRPr lang="en-US" sz="2600" dirty="0"/>
          </a:p>
        </p:txBody>
      </p:sp>
      <p:sp>
        <p:nvSpPr>
          <p:cNvPr id="6" name="Shape 4"/>
          <p:cNvSpPr/>
          <p:nvPr/>
        </p:nvSpPr>
        <p:spPr>
          <a:xfrm>
            <a:off x="502920" y="1417320"/>
            <a:ext cx="11183112" cy="777240"/>
          </a:xfrm>
          <a:prstGeom prst="roundRect">
            <a:avLst>
              <a:gd name="adj" fmla="val 9412"/>
            </a:avLst>
          </a:prstGeom>
          <a:solidFill>
            <a:srgbClr val="DCE8EF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7" name="Text 5"/>
          <p:cNvSpPr txBox="1"/>
          <p:nvPr/>
        </p:nvSpPr>
        <p:spPr>
          <a:xfrm>
            <a:off x="758952" y="1417320"/>
            <a:ext cx="10671048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rgbClr val="2447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marca mexicana vende un suplemento en $1,160 MXN, ofrece 15% de comisión y trabaja con un creador mexicano. El comprador usa un descuento financiado por el vendedor y posteriormente conserva el producto.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242316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Preguntas para el grupo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502920" y="2834640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0" name="Text 8"/>
          <p:cNvSpPr txBox="1"/>
          <p:nvPr/>
        </p:nvSpPr>
        <p:spPr>
          <a:xfrm>
            <a:off x="740664" y="2724912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determina el 15%?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02920" y="3255264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2" name="Text 10"/>
          <p:cNvSpPr txBox="1"/>
          <p:nvPr/>
        </p:nvSpPr>
        <p:spPr>
          <a:xfrm>
            <a:off x="740664" y="3145536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¿Se calcula necesariamente sobre $1,160?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02920" y="3675888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4" name="Text 12"/>
          <p:cNvSpPr txBox="1"/>
          <p:nvPr/>
        </p:nvSpPr>
        <p:spPr>
          <a:xfrm>
            <a:off x="740664" y="3566160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¿Cuándo aparece la comisión estimada?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502920" y="4096512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6" name="Text 14"/>
          <p:cNvSpPr txBox="1"/>
          <p:nvPr/>
        </p:nvSpPr>
        <p:spPr>
          <a:xfrm>
            <a:off x="740664" y="3986784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ocurre si el cliente devuelve la mitad del pedido?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02920" y="4517136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18" name="Text 16"/>
          <p:cNvSpPr txBox="1"/>
          <p:nvPr/>
        </p:nvSpPr>
        <p:spPr>
          <a:xfrm>
            <a:off x="740664" y="4407408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debe validar el creador antes del primer retiro?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02920" y="4937760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0" name="Text 18"/>
          <p:cNvSpPr txBox="1"/>
          <p:nvPr/>
        </p:nvSpPr>
        <p:spPr>
          <a:xfrm>
            <a:off x="740664" y="4828032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retenciones aplicaría TikTok si el RFC fuera inválido?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502920" y="5358384"/>
            <a:ext cx="128016" cy="128016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22" name="Text 20"/>
          <p:cNvSpPr txBox="1"/>
          <p:nvPr/>
        </p:nvSpPr>
        <p:spPr>
          <a:xfrm>
            <a:off x="740664" y="5248656"/>
            <a:ext cx="52120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cambia si el creador intenta promocionar un producto disponible solo en EUA?</a:t>
            </a:r>
            <a:endParaRPr lang="en-US" sz="1100" dirty="0"/>
          </a:p>
        </p:txBody>
      </p:sp>
      <p:sp>
        <p:nvSpPr>
          <p:cNvPr id="23" name="Text 21"/>
          <p:cNvSpPr txBox="1"/>
          <p:nvPr/>
        </p:nvSpPr>
        <p:spPr>
          <a:xfrm>
            <a:off x="6355080" y="2423160"/>
            <a:ext cx="5394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628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Respuestas esperadas (guía para quien facilita)</a:t>
            </a:r>
            <a:endParaRPr lang="en-US" sz="1300" dirty="0"/>
          </a:p>
        </p:txBody>
      </p:sp>
      <p:graphicFrame>
        <p:nvGraphicFramePr>
          <p:cNvPr id="2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355080" y="2761488"/>
          <a:ext cx="5394960" cy="2688336"/>
        </p:xfrm>
        <a:graphic>
          <a:graphicData uri="http://schemas.openxmlformats.org/drawingml/2006/table">
            <a:tbl>
              <a:tblPr/>
              <a:tblGrid>
                <a:gridCol w="1737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657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Tema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</a:rPr>
                        <a:t>Respuesta breve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C4A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Porcentaje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Lo fija el vendedor dentro de la colaboración.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Base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Precio efectivamente pagado, no necesariamente el publicado.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Momento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Tras el pago aparece estimada; se vuelve real al liquidarse.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Devolución parcial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La comisión se reduce sobre el importe conservado.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Retiro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Requiere identidad, RFC, cuenta bancaria y saldo liquidado.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Producto de EUA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950" dirty="0">
                          <a:solidFill>
                            <a:srgbClr val="2B2B2B"/>
                          </a:solidFill>
                        </a:rPr>
                        <a:t>No puede asumirse acceso: debe estar habilitado en México.</a:t>
                      </a:r>
                      <a:endParaRPr lang="en-US" sz="950" dirty="0"/>
                    </a:p>
                  </a:txBody>
                  <a:tcPr anchor="ctr">
                    <a:lnL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8DEE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6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Text 22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26" name="Text 23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628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332720" y="-1097280"/>
            <a:ext cx="2926080" cy="2926080"/>
          </a:xfrm>
          <a:prstGeom prst="ellipse">
            <a:avLst/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3" name="Shape 1"/>
          <p:cNvSpPr/>
          <p:nvPr/>
        </p:nvSpPr>
        <p:spPr>
          <a:xfrm>
            <a:off x="11292840" y="-320040"/>
            <a:ext cx="1280160" cy="1280160"/>
          </a:xfrm>
          <a:prstGeom prst="ellipse">
            <a:avLst/>
          </a:prstGeom>
          <a:solidFill>
            <a:srgbClr val="EFB43A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4" name="Text 2"/>
          <p:cNvSpPr txBox="1"/>
          <p:nvPr/>
        </p:nvSpPr>
        <p:spPr>
          <a:xfrm>
            <a:off x="502920" y="502920"/>
            <a:ext cx="91440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Conclusiones para cerrar la clase</a:t>
            </a:r>
            <a:endParaRPr lang="en-US" sz="2800" dirty="0"/>
          </a:p>
        </p:txBody>
      </p:sp>
      <p:graphicFrame>
        <p:nvGraphicFramePr>
          <p:cNvPr id="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02920" y="1188720"/>
          <a:ext cx="11183112" cy="2743200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54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6283B"/>
                          </a:solidFill>
                        </a:rPr>
                        <a:t>Modelo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B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El creador vende influencia y contenido; el vendedor conserva la responsabilidad del producto.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6283B"/>
                          </a:solidFill>
                        </a:rPr>
                        <a:t>Comisión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B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El vendedor fija la tasa; TikTok calcula sobre la base efectiva y administra la atribución.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6283B"/>
                          </a:solidFill>
                        </a:rPr>
                        <a:t>Pago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B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No se cobra de inmediato: depende de entrega, posventa y liquidación.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6283B"/>
                          </a:solidFill>
                        </a:rPr>
                        <a:t>Mercados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B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México, EUA, UE y Reino Unido operan con permisos y catálogos regionales propios.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6283B"/>
                          </a:solidFill>
                        </a:rPr>
                        <a:t>Impuestos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B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El creador tributa sobre su comisión; México retiene automáticamente, otros mercados exigen autodeclaración.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6283B"/>
                          </a:solidFill>
                        </a:rPr>
                        <a:t>Cumplimiento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B43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2B2B2B"/>
                          </a:solidFill>
                        </a:rPr>
                        <a:t>Identidad, residencia, datos fiscales y cuenta bancaria deben coincidir.</a:t>
                      </a:r>
                      <a:endParaRPr lang="en-US" sz="1100" dirty="0"/>
                    </a:p>
                  </a:txBody>
                  <a:tcPr anchor="ctr">
                    <a:lnL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1F3A4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6" name="Text 3"/>
          <p:cNvSpPr txBox="1"/>
          <p:nvPr/>
        </p:nvSpPr>
        <p:spPr>
          <a:xfrm>
            <a:off x="502920" y="4343400"/>
            <a:ext cx="1118311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i="1" dirty="0">
                <a:solidFill>
                  <a:srgbClr val="AFC6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“Conocimiento claro. Aplicación real. Resultados medibles.”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02920" y="5074920"/>
            <a:ext cx="11183112" cy="1051560"/>
          </a:xfrm>
          <a:prstGeom prst="roundRect">
            <a:avLst>
              <a:gd name="adj" fmla="val 6957"/>
            </a:avLst>
          </a:prstGeom>
          <a:solidFill>
            <a:srgbClr val="1F3A4D"/>
          </a:solidFill>
          <a:ln/>
        </p:spPr>
        <p:txBody>
          <a:bodyPr/>
          <a:lstStyle/>
          <a:p>
            <a:endParaRPr lang="es-MX"/>
          </a:p>
        </p:txBody>
      </p:sp>
      <p:sp>
        <p:nvSpPr>
          <p:cNvPr id="8" name="Text 5"/>
          <p:cNvSpPr txBox="1"/>
          <p:nvPr/>
        </p:nvSpPr>
        <p:spPr>
          <a:xfrm>
            <a:off x="731520" y="5074920"/>
            <a:ext cx="1072591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FB4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Aviso: </a:t>
            </a:r>
            <a:r>
              <a:rPr lang="en-US" sz="1100" dirty="0">
                <a:solidFill>
                  <a:srgbClr val="DCE8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este material es educativo y no sustituye asesoría fiscal o legal. TikTok actualiza requisitos, mercados, tasas, periodos de liquidación y políticas. Antes de impartir nuevamente la clase, conviene verificar los artículos oficiales y las autoridades fiscales correspondientes.</a:t>
            </a:r>
            <a:endParaRPr lang="en-US" sz="1100" dirty="0"/>
          </a:p>
        </p:txBody>
      </p:sp>
      <p:sp>
        <p:nvSpPr>
          <p:cNvPr id="9" name="Text 6"/>
          <p:cNvSpPr txBox="1"/>
          <p:nvPr/>
        </p:nvSpPr>
        <p:spPr>
          <a:xfrm>
            <a:off x="502920" y="6510528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TIKTOK SHOP · AFILIACIÓN, COMISIONES, COBRO E IMPUESTOS</a:t>
            </a:r>
            <a:endParaRPr lang="en-US" sz="800" dirty="0"/>
          </a:p>
        </p:txBody>
      </p:sp>
      <p:sp>
        <p:nvSpPr>
          <p:cNvPr id="10" name="Text 7"/>
          <p:cNvSpPr txBox="1"/>
          <p:nvPr/>
        </p:nvSpPr>
        <p:spPr>
          <a:xfrm>
            <a:off x="11231575" y="6510528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00" dirty="0">
                <a:solidFill>
                  <a:srgbClr val="7C93A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2694</Words>
  <Application>Microsoft Macintosh PowerPoint</Application>
  <PresentationFormat>Panorámica</PresentationFormat>
  <Paragraphs>396</Paragraphs>
  <Slides>14</Slides>
  <Notes>14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isaac reyes</cp:lastModifiedBy>
  <cp:revision>1</cp:revision>
  <dcterms:created xsi:type="dcterms:W3CDTF">2026-08-26T03:21:56Z</dcterms:created>
  <dcterms:modified xsi:type="dcterms:W3CDTF">2026-08-26T03:31:05Z</dcterms:modified>
</cp:coreProperties>
</file>